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2" r:id="rId7"/>
    <p:sldId id="265" r:id="rId8"/>
    <p:sldId id="263" r:id="rId9"/>
    <p:sldId id="264" r:id="rId10"/>
    <p:sldId id="261" r:id="rId11"/>
  </p:sldIdLst>
  <p:sldSz cx="7556500" cy="10693400"/>
  <p:notesSz cx="7556500" cy="10693400"/>
  <p:defaultTextStyle>
    <a:defPPr rtl="0">
      <a:defRPr lang="tr-TR" kern="0"/>
    </a:defPPr>
    <a:lvl1pPr rtl="0"/>
    <a:lvl2pPr rtl="0"/>
    <a:lvl3pPr rtl="0"/>
    <a:lvl4pPr rtl="0"/>
    <a:lvl5pPr rtl="0"/>
    <a:lvl6pPr rtl="0"/>
    <a:lvl7pPr rtl="0"/>
    <a:lvl8pPr rtl="0"/>
    <a:lvl9pPr rtl="0"/>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tan" initials="E" lastIdx="1" clrIdx="0">
    <p:extLst>
      <p:ext uri="{19B8F6BF-5375-455C-9EA6-DF929625EA0E}">
        <p15:presenceInfo xmlns:p15="http://schemas.microsoft.com/office/powerpoint/2012/main" userId="Ert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0" autoAdjust="0"/>
  </p:normalViewPr>
  <p:slideViewPr>
    <p:cSldViewPr>
      <p:cViewPr varScale="1">
        <p:scale>
          <a:sx n="74" d="100"/>
          <a:sy n="74" d="100"/>
        </p:scale>
        <p:origin x="307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pPr rtl="0"/>
            <a:endParaRPr lang="en-CA"/>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pPr rtl="0"/>
            <a:fld id="{F0D25F65-DFB7-4C17-93DD-429F5C6D464C}" type="datetimeFigureOut">
              <a:rPr lang="en-CA" smtClean="0"/>
              <a:t>10/06/2024</a:t>
            </a:fld>
            <a:endParaRPr lang="en-CA"/>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pPr rtl="0"/>
            <a:endParaRPr lang="en-CA"/>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rtl="0"/>
            <a:r>
              <a:rPr lang="tr"/>
              <a:t>Click to edit Master text styles</a:t>
            </a:r>
          </a:p>
          <a:p>
            <a:pPr lvl="1" rtl="0"/>
            <a:r>
              <a:rPr lang="tr"/>
              <a:t>Second level</a:t>
            </a:r>
          </a:p>
          <a:p>
            <a:pPr lvl="2" rtl="0"/>
            <a:r>
              <a:rPr lang="tr"/>
              <a:t>Third level</a:t>
            </a:r>
          </a:p>
          <a:p>
            <a:pPr lvl="3" rtl="0"/>
            <a:r>
              <a:rPr lang="tr"/>
              <a:t>Fourth level</a:t>
            </a:r>
          </a:p>
          <a:p>
            <a:pPr lvl="4" rtl="0"/>
            <a:r>
              <a:rPr lang="tr"/>
              <a:t>Fifth level</a:t>
            </a:r>
            <a:endParaRPr lang="en-CA"/>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pPr rtl="0"/>
            <a:endParaRPr lang="en-CA"/>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pPr rtl="0"/>
            <a:fld id="{350B2518-6794-4CB7-AA36-66C6639C777D}" type="slidenum">
              <a:rPr lang="en-CA" smtClean="0"/>
              <a:t>‹#›</a:t>
            </a:fld>
            <a:endParaRPr lang="en-CA"/>
          </a:p>
        </p:txBody>
      </p:sp>
    </p:spTree>
    <p:extLst>
      <p:ext uri="{BB962C8B-B14F-4D97-AF65-F5344CB8AC3E}">
        <p14:creationId xmlns:p14="http://schemas.microsoft.com/office/powerpoint/2010/main" val="359930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a:p>
        </p:txBody>
      </p:sp>
      <p:sp>
        <p:nvSpPr>
          <p:cNvPr id="4" name="Slide Number Placeholder 3"/>
          <p:cNvSpPr>
            <a:spLocks noGrp="1"/>
          </p:cNvSpPr>
          <p:nvPr>
            <p:ph type="sldNum" sz="quarter" idx="5"/>
          </p:nvPr>
        </p:nvSpPr>
        <p:spPr/>
        <p:txBody>
          <a:bodyPr rtlCol="0"/>
          <a:lstStyle/>
          <a:p>
            <a:pPr rtl="0"/>
            <a:fld id="{350B2518-6794-4CB7-AA36-66C6639C777D}" type="slidenum">
              <a:rPr lang="en-CA" smtClean="0"/>
              <a:t>10</a:t>
            </a:fld>
            <a:endParaRPr lang="en-CA"/>
          </a:p>
        </p:txBody>
      </p:sp>
    </p:spTree>
    <p:extLst>
      <p:ext uri="{BB962C8B-B14F-4D97-AF65-F5344CB8AC3E}">
        <p14:creationId xmlns:p14="http://schemas.microsoft.com/office/powerpoint/2010/main" val="351675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sz="1500" b="1" i="0">
                <a:solidFill>
                  <a:schemeClr val="bg1"/>
                </a:solidFill>
                <a:latin typeface="Tahoma"/>
                <a:cs typeface="Tahoma"/>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defRPr sz="800" b="0" i="0">
                <a:solidFill>
                  <a:srgbClr val="AFB1B4"/>
                </a:solidFill>
                <a:latin typeface="Tahoma"/>
                <a:cs typeface="Tahoma"/>
              </a:defRPr>
            </a:lvl1pPr>
          </a:lstStyle>
          <a:p>
            <a:pPr marL="12700" rtl="0">
              <a:lnSpc>
                <a:spcPct val="100000"/>
              </a:lnSpc>
              <a:spcBef>
                <a:spcPts val="95"/>
              </a:spcBef>
            </a:pPr>
            <a:r>
              <a:rPr lang="tr" spc="-10"/>
              <a:t>PLASTICS</a:t>
            </a:r>
            <a:r>
              <a:rPr lang="tr" spc="-35"/>
              <a:t> </a:t>
            </a:r>
            <a:r>
              <a:rPr lang="tr" spc="-10"/>
              <a:t>RECYCLERS</a:t>
            </a:r>
            <a:r>
              <a:rPr lang="tr" spc="-30"/>
              <a:t> </a:t>
            </a:r>
            <a:r>
              <a:rPr lang="tr" spc="-10"/>
              <a:t>EUROPE</a:t>
            </a:r>
            <a:r>
              <a:rPr lang="tr" spc="-30"/>
              <a:t> </a:t>
            </a:r>
            <a:r>
              <a:rPr lang="tr" spc="-10"/>
              <a:t>MANIFESTO</a:t>
            </a:r>
            <a:r>
              <a:rPr lang="tr" spc="-35"/>
              <a:t> </a:t>
            </a:r>
            <a:r>
              <a:rPr lang="tr" spc="-20"/>
              <a:t>2023</a:t>
            </a: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6/10/2024</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sz="1500" b="1" i="0">
                <a:solidFill>
                  <a:schemeClr val="bg1"/>
                </a:solidFill>
                <a:latin typeface="Tahoma"/>
                <a:cs typeface="Tahoma"/>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defRPr sz="800" b="0" i="0">
                <a:solidFill>
                  <a:srgbClr val="AFB1B4"/>
                </a:solidFill>
                <a:latin typeface="Tahoma"/>
                <a:cs typeface="Tahoma"/>
              </a:defRPr>
            </a:lvl1pPr>
          </a:lstStyle>
          <a:p>
            <a:pPr marL="12700" rtl="0">
              <a:lnSpc>
                <a:spcPct val="100000"/>
              </a:lnSpc>
              <a:spcBef>
                <a:spcPts val="95"/>
              </a:spcBef>
            </a:pPr>
            <a:r>
              <a:rPr lang="tr" spc="-10"/>
              <a:t>PLASTICS</a:t>
            </a:r>
            <a:r>
              <a:rPr lang="tr" spc="-35"/>
              <a:t> </a:t>
            </a:r>
            <a:r>
              <a:rPr lang="tr" spc="-10"/>
              <a:t>RECYCLERS</a:t>
            </a:r>
            <a:r>
              <a:rPr lang="tr" spc="-30"/>
              <a:t> </a:t>
            </a:r>
            <a:r>
              <a:rPr lang="tr" spc="-10"/>
              <a:t>EUROPE</a:t>
            </a:r>
            <a:r>
              <a:rPr lang="tr" spc="-30"/>
              <a:t> </a:t>
            </a:r>
            <a:r>
              <a:rPr lang="tr" spc="-10"/>
              <a:t>MANIFESTO</a:t>
            </a:r>
            <a:r>
              <a:rPr lang="tr" spc="-35"/>
              <a:t> </a:t>
            </a:r>
            <a:r>
              <a:rPr lang="tr" spc="-20"/>
              <a:t>2023</a:t>
            </a: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6/10/2024</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315803"/>
            <a:ext cx="153035" cy="99060"/>
          </a:xfrm>
          <a:custGeom>
            <a:avLst/>
            <a:gdLst/>
            <a:ahLst/>
            <a:cxnLst/>
            <a:rect l="l" t="t" r="r" b="b"/>
            <a:pathLst>
              <a:path w="153035" h="99059">
                <a:moveTo>
                  <a:pt x="152996" y="0"/>
                </a:moveTo>
                <a:lnTo>
                  <a:pt x="0" y="0"/>
                </a:lnTo>
                <a:lnTo>
                  <a:pt x="0" y="98996"/>
                </a:lnTo>
                <a:lnTo>
                  <a:pt x="152996" y="98996"/>
                </a:lnTo>
                <a:lnTo>
                  <a:pt x="152996" y="0"/>
                </a:lnTo>
                <a:close/>
              </a:path>
            </a:pathLst>
          </a:custGeom>
          <a:solidFill>
            <a:srgbClr val="3E8DCC"/>
          </a:solidFill>
        </p:spPr>
        <p:txBody>
          <a:bodyPr wrap="square" lIns="0" tIns="0" rIns="0" bIns="0" rtlCol="0"/>
          <a:lstStyle/>
          <a:p>
            <a:pPr rtl="0"/>
            <a:endParaRPr/>
          </a:p>
        </p:txBody>
      </p:sp>
      <p:sp>
        <p:nvSpPr>
          <p:cNvPr id="17" name="bg object 17"/>
          <p:cNvSpPr/>
          <p:nvPr/>
        </p:nvSpPr>
        <p:spPr>
          <a:xfrm>
            <a:off x="0" y="5912843"/>
            <a:ext cx="4222750" cy="4779645"/>
          </a:xfrm>
          <a:custGeom>
            <a:avLst/>
            <a:gdLst/>
            <a:ahLst/>
            <a:cxnLst/>
            <a:rect l="l" t="t" r="r" b="b"/>
            <a:pathLst>
              <a:path w="4222750" h="4779645">
                <a:moveTo>
                  <a:pt x="3823922" y="4779159"/>
                </a:moveTo>
                <a:lnTo>
                  <a:pt x="3861591" y="4708915"/>
                </a:lnTo>
                <a:lnTo>
                  <a:pt x="3882277" y="4668393"/>
                </a:lnTo>
                <a:lnTo>
                  <a:pt x="3902405" y="4627543"/>
                </a:lnTo>
                <a:lnTo>
                  <a:pt x="3921970" y="4586372"/>
                </a:lnTo>
                <a:lnTo>
                  <a:pt x="3940968" y="4544884"/>
                </a:lnTo>
                <a:lnTo>
                  <a:pt x="3959393" y="4503083"/>
                </a:lnTo>
                <a:lnTo>
                  <a:pt x="3977240" y="4460976"/>
                </a:lnTo>
                <a:lnTo>
                  <a:pt x="3994505" y="4418567"/>
                </a:lnTo>
                <a:lnTo>
                  <a:pt x="4011182" y="4375860"/>
                </a:lnTo>
                <a:lnTo>
                  <a:pt x="4027266" y="4332862"/>
                </a:lnTo>
                <a:lnTo>
                  <a:pt x="4042752" y="4289576"/>
                </a:lnTo>
                <a:lnTo>
                  <a:pt x="4057636" y="4246009"/>
                </a:lnTo>
                <a:lnTo>
                  <a:pt x="4071912" y="4202164"/>
                </a:lnTo>
                <a:lnTo>
                  <a:pt x="4085575" y="4158047"/>
                </a:lnTo>
                <a:lnTo>
                  <a:pt x="4098620" y="4113663"/>
                </a:lnTo>
                <a:lnTo>
                  <a:pt x="4111043" y="4069017"/>
                </a:lnTo>
                <a:lnTo>
                  <a:pt x="4122838" y="4024114"/>
                </a:lnTo>
                <a:lnTo>
                  <a:pt x="4134000" y="3978959"/>
                </a:lnTo>
                <a:lnTo>
                  <a:pt x="4144524" y="3933556"/>
                </a:lnTo>
                <a:lnTo>
                  <a:pt x="4154406" y="3887912"/>
                </a:lnTo>
                <a:lnTo>
                  <a:pt x="4163640" y="3842030"/>
                </a:lnTo>
                <a:lnTo>
                  <a:pt x="4172221" y="3795916"/>
                </a:lnTo>
                <a:lnTo>
                  <a:pt x="4180145" y="3749575"/>
                </a:lnTo>
                <a:lnTo>
                  <a:pt x="4187405" y="3703012"/>
                </a:lnTo>
                <a:lnTo>
                  <a:pt x="4193998" y="3656231"/>
                </a:lnTo>
                <a:lnTo>
                  <a:pt x="4199918" y="3609239"/>
                </a:lnTo>
                <a:lnTo>
                  <a:pt x="4205161" y="3562039"/>
                </a:lnTo>
                <a:lnTo>
                  <a:pt x="4209720" y="3514637"/>
                </a:lnTo>
                <a:lnTo>
                  <a:pt x="4213592" y="3467037"/>
                </a:lnTo>
                <a:lnTo>
                  <a:pt x="4216771" y="3419246"/>
                </a:lnTo>
                <a:lnTo>
                  <a:pt x="4219252" y="3371267"/>
                </a:lnTo>
                <a:lnTo>
                  <a:pt x="4221031" y="3323106"/>
                </a:lnTo>
                <a:lnTo>
                  <a:pt x="4222102" y="3274767"/>
                </a:lnTo>
                <a:lnTo>
                  <a:pt x="4222460" y="3226257"/>
                </a:lnTo>
                <a:lnTo>
                  <a:pt x="4222102" y="3177746"/>
                </a:lnTo>
                <a:lnTo>
                  <a:pt x="4221031" y="3129408"/>
                </a:lnTo>
                <a:lnTo>
                  <a:pt x="4219252" y="3081247"/>
                </a:lnTo>
                <a:lnTo>
                  <a:pt x="4216771" y="3033269"/>
                </a:lnTo>
                <a:lnTo>
                  <a:pt x="4213592" y="2985478"/>
                </a:lnTo>
                <a:lnTo>
                  <a:pt x="4209720" y="2937879"/>
                </a:lnTo>
                <a:lnTo>
                  <a:pt x="4205161" y="2890477"/>
                </a:lnTo>
                <a:lnTo>
                  <a:pt x="4199918" y="2843277"/>
                </a:lnTo>
                <a:lnTo>
                  <a:pt x="4193998" y="2796285"/>
                </a:lnTo>
                <a:lnTo>
                  <a:pt x="4187405" y="2749505"/>
                </a:lnTo>
                <a:lnTo>
                  <a:pt x="4180145" y="2702942"/>
                </a:lnTo>
                <a:lnTo>
                  <a:pt x="4172221" y="2656601"/>
                </a:lnTo>
                <a:lnTo>
                  <a:pt x="4163640" y="2610487"/>
                </a:lnTo>
                <a:lnTo>
                  <a:pt x="4154406" y="2564606"/>
                </a:lnTo>
                <a:lnTo>
                  <a:pt x="4144524" y="2518961"/>
                </a:lnTo>
                <a:lnTo>
                  <a:pt x="4134000" y="2473559"/>
                </a:lnTo>
                <a:lnTo>
                  <a:pt x="4122838" y="2428404"/>
                </a:lnTo>
                <a:lnTo>
                  <a:pt x="4111043" y="2383501"/>
                </a:lnTo>
                <a:lnTo>
                  <a:pt x="4098620" y="2338856"/>
                </a:lnTo>
                <a:lnTo>
                  <a:pt x="4085575" y="2294472"/>
                </a:lnTo>
                <a:lnTo>
                  <a:pt x="4071912" y="2250355"/>
                </a:lnTo>
                <a:lnTo>
                  <a:pt x="4057636" y="2206511"/>
                </a:lnTo>
                <a:lnTo>
                  <a:pt x="4042752" y="2162944"/>
                </a:lnTo>
                <a:lnTo>
                  <a:pt x="4027266" y="2119658"/>
                </a:lnTo>
                <a:lnTo>
                  <a:pt x="4011182" y="2076660"/>
                </a:lnTo>
                <a:lnTo>
                  <a:pt x="3994505" y="2033954"/>
                </a:lnTo>
                <a:lnTo>
                  <a:pt x="3977240" y="1991545"/>
                </a:lnTo>
                <a:lnTo>
                  <a:pt x="3959393" y="1949437"/>
                </a:lnTo>
                <a:lnTo>
                  <a:pt x="3940968" y="1907637"/>
                </a:lnTo>
                <a:lnTo>
                  <a:pt x="3921970" y="1866149"/>
                </a:lnTo>
                <a:lnTo>
                  <a:pt x="3902405" y="1824978"/>
                </a:lnTo>
                <a:lnTo>
                  <a:pt x="3882277" y="1784129"/>
                </a:lnTo>
                <a:lnTo>
                  <a:pt x="3861591" y="1743607"/>
                </a:lnTo>
                <a:lnTo>
                  <a:pt x="3840352" y="1703417"/>
                </a:lnTo>
                <a:lnTo>
                  <a:pt x="3818565" y="1663564"/>
                </a:lnTo>
                <a:lnTo>
                  <a:pt x="3796236" y="1624052"/>
                </a:lnTo>
                <a:lnTo>
                  <a:pt x="3773369" y="1584888"/>
                </a:lnTo>
                <a:lnTo>
                  <a:pt x="3749970" y="1546076"/>
                </a:lnTo>
                <a:lnTo>
                  <a:pt x="3726043" y="1507621"/>
                </a:lnTo>
                <a:lnTo>
                  <a:pt x="3701593" y="1469527"/>
                </a:lnTo>
                <a:lnTo>
                  <a:pt x="3676625" y="1431801"/>
                </a:lnTo>
                <a:lnTo>
                  <a:pt x="3651144" y="1394446"/>
                </a:lnTo>
                <a:lnTo>
                  <a:pt x="3625156" y="1357468"/>
                </a:lnTo>
                <a:lnTo>
                  <a:pt x="3598665" y="1320872"/>
                </a:lnTo>
                <a:lnTo>
                  <a:pt x="3571677" y="1284663"/>
                </a:lnTo>
                <a:lnTo>
                  <a:pt x="3544195" y="1248846"/>
                </a:lnTo>
                <a:lnTo>
                  <a:pt x="3516226" y="1213426"/>
                </a:lnTo>
                <a:lnTo>
                  <a:pt x="3487774" y="1178407"/>
                </a:lnTo>
                <a:lnTo>
                  <a:pt x="3458845" y="1143796"/>
                </a:lnTo>
                <a:lnTo>
                  <a:pt x="3429443" y="1109596"/>
                </a:lnTo>
                <a:lnTo>
                  <a:pt x="3399573" y="1075813"/>
                </a:lnTo>
                <a:lnTo>
                  <a:pt x="3369240" y="1042452"/>
                </a:lnTo>
                <a:lnTo>
                  <a:pt x="3338450" y="1009518"/>
                </a:lnTo>
                <a:lnTo>
                  <a:pt x="3307207" y="977015"/>
                </a:lnTo>
                <a:lnTo>
                  <a:pt x="3275516" y="944949"/>
                </a:lnTo>
                <a:lnTo>
                  <a:pt x="3243383" y="913325"/>
                </a:lnTo>
                <a:lnTo>
                  <a:pt x="3210812" y="882148"/>
                </a:lnTo>
                <a:lnTo>
                  <a:pt x="3177808" y="851423"/>
                </a:lnTo>
                <a:lnTo>
                  <a:pt x="3144376" y="821154"/>
                </a:lnTo>
                <a:lnTo>
                  <a:pt x="3110522" y="791347"/>
                </a:lnTo>
                <a:lnTo>
                  <a:pt x="3076250" y="762007"/>
                </a:lnTo>
                <a:lnTo>
                  <a:pt x="3041566" y="733138"/>
                </a:lnTo>
                <a:lnTo>
                  <a:pt x="3006473" y="704746"/>
                </a:lnTo>
                <a:lnTo>
                  <a:pt x="2970978" y="676836"/>
                </a:lnTo>
                <a:lnTo>
                  <a:pt x="2935085" y="649413"/>
                </a:lnTo>
                <a:lnTo>
                  <a:pt x="2898800" y="622481"/>
                </a:lnTo>
                <a:lnTo>
                  <a:pt x="2862127" y="596046"/>
                </a:lnTo>
                <a:lnTo>
                  <a:pt x="2825071" y="570112"/>
                </a:lnTo>
                <a:lnTo>
                  <a:pt x="2787638" y="544685"/>
                </a:lnTo>
                <a:lnTo>
                  <a:pt x="2749832" y="519770"/>
                </a:lnTo>
                <a:lnTo>
                  <a:pt x="2711658" y="495372"/>
                </a:lnTo>
                <a:lnTo>
                  <a:pt x="2673121" y="471495"/>
                </a:lnTo>
                <a:lnTo>
                  <a:pt x="2634227" y="448144"/>
                </a:lnTo>
                <a:lnTo>
                  <a:pt x="2594980" y="425326"/>
                </a:lnTo>
                <a:lnTo>
                  <a:pt x="2555386" y="403043"/>
                </a:lnTo>
                <a:lnTo>
                  <a:pt x="2515448" y="381303"/>
                </a:lnTo>
                <a:lnTo>
                  <a:pt x="2475173" y="360109"/>
                </a:lnTo>
                <a:lnTo>
                  <a:pt x="2434566" y="339467"/>
                </a:lnTo>
                <a:lnTo>
                  <a:pt x="2393631" y="319381"/>
                </a:lnTo>
                <a:lnTo>
                  <a:pt x="2352373" y="299856"/>
                </a:lnTo>
                <a:lnTo>
                  <a:pt x="2310797" y="280899"/>
                </a:lnTo>
                <a:lnTo>
                  <a:pt x="2268909" y="262512"/>
                </a:lnTo>
                <a:lnTo>
                  <a:pt x="2226713" y="244703"/>
                </a:lnTo>
                <a:lnTo>
                  <a:pt x="2184214" y="227474"/>
                </a:lnTo>
                <a:lnTo>
                  <a:pt x="2141418" y="210833"/>
                </a:lnTo>
                <a:lnTo>
                  <a:pt x="2098329" y="194783"/>
                </a:lnTo>
                <a:lnTo>
                  <a:pt x="2054952" y="179329"/>
                </a:lnTo>
                <a:lnTo>
                  <a:pt x="2011293" y="164476"/>
                </a:lnTo>
                <a:lnTo>
                  <a:pt x="1967356" y="150231"/>
                </a:lnTo>
                <a:lnTo>
                  <a:pt x="1923146" y="136596"/>
                </a:lnTo>
                <a:lnTo>
                  <a:pt x="1878669" y="123578"/>
                </a:lnTo>
                <a:lnTo>
                  <a:pt x="1833929" y="111182"/>
                </a:lnTo>
                <a:lnTo>
                  <a:pt x="1788931" y="99412"/>
                </a:lnTo>
                <a:lnTo>
                  <a:pt x="1743681" y="88273"/>
                </a:lnTo>
                <a:lnTo>
                  <a:pt x="1698183" y="77771"/>
                </a:lnTo>
                <a:lnTo>
                  <a:pt x="1652442" y="67910"/>
                </a:lnTo>
                <a:lnTo>
                  <a:pt x="1606464" y="58696"/>
                </a:lnTo>
                <a:lnTo>
                  <a:pt x="1560253" y="50133"/>
                </a:lnTo>
                <a:lnTo>
                  <a:pt x="1513815" y="42226"/>
                </a:lnTo>
                <a:lnTo>
                  <a:pt x="1467153" y="34980"/>
                </a:lnTo>
                <a:lnTo>
                  <a:pt x="1420275" y="28401"/>
                </a:lnTo>
                <a:lnTo>
                  <a:pt x="1373183" y="22494"/>
                </a:lnTo>
                <a:lnTo>
                  <a:pt x="1325884" y="17262"/>
                </a:lnTo>
                <a:lnTo>
                  <a:pt x="1278382" y="12712"/>
                </a:lnTo>
                <a:lnTo>
                  <a:pt x="1230683" y="8849"/>
                </a:lnTo>
                <a:lnTo>
                  <a:pt x="1182790" y="5676"/>
                </a:lnTo>
                <a:lnTo>
                  <a:pt x="1134711" y="3200"/>
                </a:lnTo>
                <a:lnTo>
                  <a:pt x="1086448" y="1425"/>
                </a:lnTo>
                <a:lnTo>
                  <a:pt x="1038008" y="357"/>
                </a:lnTo>
                <a:lnTo>
                  <a:pt x="989396" y="0"/>
                </a:lnTo>
                <a:lnTo>
                  <a:pt x="940783" y="357"/>
                </a:lnTo>
                <a:lnTo>
                  <a:pt x="892343" y="1425"/>
                </a:lnTo>
                <a:lnTo>
                  <a:pt x="844080" y="3200"/>
                </a:lnTo>
                <a:lnTo>
                  <a:pt x="796001" y="5676"/>
                </a:lnTo>
                <a:lnTo>
                  <a:pt x="748109" y="8849"/>
                </a:lnTo>
                <a:lnTo>
                  <a:pt x="700409" y="12712"/>
                </a:lnTo>
                <a:lnTo>
                  <a:pt x="652907" y="17262"/>
                </a:lnTo>
                <a:lnTo>
                  <a:pt x="605608" y="22494"/>
                </a:lnTo>
                <a:lnTo>
                  <a:pt x="558517" y="28401"/>
                </a:lnTo>
                <a:lnTo>
                  <a:pt x="511638" y="34980"/>
                </a:lnTo>
                <a:lnTo>
                  <a:pt x="464976" y="42226"/>
                </a:lnTo>
                <a:lnTo>
                  <a:pt x="418538" y="50133"/>
                </a:lnTo>
                <a:lnTo>
                  <a:pt x="372327" y="58696"/>
                </a:lnTo>
                <a:lnTo>
                  <a:pt x="326349" y="67910"/>
                </a:lnTo>
                <a:lnTo>
                  <a:pt x="280608" y="77771"/>
                </a:lnTo>
                <a:lnTo>
                  <a:pt x="235110" y="88273"/>
                </a:lnTo>
                <a:lnTo>
                  <a:pt x="189860" y="99412"/>
                </a:lnTo>
                <a:lnTo>
                  <a:pt x="144862" y="111182"/>
                </a:lnTo>
                <a:lnTo>
                  <a:pt x="100122" y="123578"/>
                </a:lnTo>
                <a:lnTo>
                  <a:pt x="55645" y="136596"/>
                </a:lnTo>
                <a:lnTo>
                  <a:pt x="11435" y="150231"/>
                </a:lnTo>
                <a:lnTo>
                  <a:pt x="0" y="153939"/>
                </a:lnTo>
              </a:path>
            </a:pathLst>
          </a:custGeom>
          <a:ln w="958710">
            <a:solidFill>
              <a:srgbClr val="3E8DCC"/>
            </a:solidFill>
          </a:ln>
        </p:spPr>
        <p:txBody>
          <a:bodyPr wrap="square" lIns="0" tIns="0" rIns="0" bIns="0" rtlCol="0"/>
          <a:lstStyle/>
          <a:p>
            <a:pPr rtl="0"/>
            <a:endParaRPr/>
          </a:p>
        </p:txBody>
      </p:sp>
      <p:sp>
        <p:nvSpPr>
          <p:cNvPr id="2" name="Holder 2"/>
          <p:cNvSpPr>
            <a:spLocks noGrp="1"/>
          </p:cNvSpPr>
          <p:nvPr>
            <p:ph type="title"/>
          </p:nvPr>
        </p:nvSpPr>
        <p:spPr/>
        <p:txBody>
          <a:bodyPr lIns="0" tIns="0" rIns="0" bIns="0" rtlCol="0"/>
          <a:lstStyle>
            <a:lvl1pPr>
              <a:defRPr sz="1500" b="1" i="0">
                <a:solidFill>
                  <a:schemeClr val="bg1"/>
                </a:solidFill>
                <a:latin typeface="Tahoma"/>
                <a:cs typeface="Tahoma"/>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defRPr sz="800" b="0" i="0">
                <a:solidFill>
                  <a:srgbClr val="AFB1B4"/>
                </a:solidFill>
                <a:latin typeface="Tahoma"/>
                <a:cs typeface="Tahoma"/>
              </a:defRPr>
            </a:lvl1pPr>
          </a:lstStyle>
          <a:p>
            <a:pPr marL="12700" rtl="0">
              <a:lnSpc>
                <a:spcPct val="100000"/>
              </a:lnSpc>
              <a:spcBef>
                <a:spcPts val="95"/>
              </a:spcBef>
            </a:pPr>
            <a:r>
              <a:rPr lang="tr" spc="-10"/>
              <a:t>PLASTICS</a:t>
            </a:r>
            <a:r>
              <a:rPr lang="tr" spc="-35"/>
              <a:t> </a:t>
            </a:r>
            <a:r>
              <a:rPr lang="tr" spc="-10"/>
              <a:t>RECYCLERS</a:t>
            </a:r>
            <a:r>
              <a:rPr lang="tr" spc="-30"/>
              <a:t> </a:t>
            </a:r>
            <a:r>
              <a:rPr lang="tr" spc="-10"/>
              <a:t>EUROPE</a:t>
            </a:r>
            <a:r>
              <a:rPr lang="tr" spc="-30"/>
              <a:t> </a:t>
            </a:r>
            <a:r>
              <a:rPr lang="tr" spc="-10"/>
              <a:t>MANIFESTO</a:t>
            </a:r>
            <a:r>
              <a:rPr lang="tr" spc="-35"/>
              <a:t> </a:t>
            </a:r>
            <a:r>
              <a:rPr lang="tr" spc="-20"/>
              <a:t>2023</a:t>
            </a: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6/10/2024</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sz="1500" b="1" i="0">
                <a:solidFill>
                  <a:schemeClr val="bg1"/>
                </a:solidFill>
                <a:latin typeface="Tahoma"/>
                <a:cs typeface="Tahoma"/>
              </a:defRPr>
            </a:lvl1pPr>
          </a:lstStyle>
          <a:p>
            <a:pPr rtl="0"/>
            <a:endParaRPr/>
          </a:p>
        </p:txBody>
      </p:sp>
      <p:sp>
        <p:nvSpPr>
          <p:cNvPr id="3" name="Holder 3"/>
          <p:cNvSpPr>
            <a:spLocks noGrp="1"/>
          </p:cNvSpPr>
          <p:nvPr>
            <p:ph type="ftr" sz="quarter" idx="5"/>
          </p:nvPr>
        </p:nvSpPr>
        <p:spPr/>
        <p:txBody>
          <a:bodyPr lIns="0" tIns="0" rIns="0" bIns="0" rtlCol="0"/>
          <a:lstStyle>
            <a:lvl1pPr>
              <a:defRPr sz="800" b="0" i="0">
                <a:solidFill>
                  <a:srgbClr val="AFB1B4"/>
                </a:solidFill>
                <a:latin typeface="Tahoma"/>
                <a:cs typeface="Tahoma"/>
              </a:defRPr>
            </a:lvl1pPr>
          </a:lstStyle>
          <a:p>
            <a:pPr marL="12700" rtl="0">
              <a:lnSpc>
                <a:spcPct val="100000"/>
              </a:lnSpc>
              <a:spcBef>
                <a:spcPts val="95"/>
              </a:spcBef>
            </a:pPr>
            <a:r>
              <a:rPr lang="tr" spc="-10"/>
              <a:t>PLASTICS</a:t>
            </a:r>
            <a:r>
              <a:rPr lang="tr" spc="-35"/>
              <a:t> </a:t>
            </a:r>
            <a:r>
              <a:rPr lang="tr" spc="-10"/>
              <a:t>RECYCLERS</a:t>
            </a:r>
            <a:r>
              <a:rPr lang="tr" spc="-30"/>
              <a:t> </a:t>
            </a:r>
            <a:r>
              <a:rPr lang="tr" spc="-10"/>
              <a:t>EUROPE</a:t>
            </a:r>
            <a:r>
              <a:rPr lang="tr" spc="-30"/>
              <a:t> </a:t>
            </a:r>
            <a:r>
              <a:rPr lang="tr" spc="-10"/>
              <a:t>MANIFESTO</a:t>
            </a:r>
            <a:r>
              <a:rPr lang="tr" spc="-35"/>
              <a:t> </a:t>
            </a:r>
            <a:r>
              <a:rPr lang="tr" spc="-20"/>
              <a:t>2023</a:t>
            </a: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6/10/2024</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defRPr sz="800" b="0" i="0">
                <a:solidFill>
                  <a:srgbClr val="AFB1B4"/>
                </a:solidFill>
                <a:latin typeface="Tahoma"/>
                <a:cs typeface="Tahoma"/>
              </a:defRPr>
            </a:lvl1pPr>
          </a:lstStyle>
          <a:p>
            <a:pPr marL="12700" rtl="0">
              <a:lnSpc>
                <a:spcPct val="100000"/>
              </a:lnSpc>
              <a:spcBef>
                <a:spcPts val="95"/>
              </a:spcBef>
            </a:pPr>
            <a:r>
              <a:rPr lang="tr" spc="-10"/>
              <a:t>PLASTICS</a:t>
            </a:r>
            <a:r>
              <a:rPr lang="tr" spc="-35"/>
              <a:t> </a:t>
            </a:r>
            <a:r>
              <a:rPr lang="tr" spc="-10"/>
              <a:t>RECYCLERS</a:t>
            </a:r>
            <a:r>
              <a:rPr lang="tr" spc="-30"/>
              <a:t> </a:t>
            </a:r>
            <a:r>
              <a:rPr lang="tr" spc="-10"/>
              <a:t>EUROPE</a:t>
            </a:r>
            <a:r>
              <a:rPr lang="tr" spc="-30"/>
              <a:t> </a:t>
            </a:r>
            <a:r>
              <a:rPr lang="tr" spc="-10"/>
              <a:t>MANIFESTO</a:t>
            </a:r>
            <a:r>
              <a:rPr lang="tr" spc="-35"/>
              <a:t> </a:t>
            </a:r>
            <a:r>
              <a:rPr lang="tr" spc="-20"/>
              <a:t>2023</a:t>
            </a: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6/10/2024</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315803"/>
            <a:ext cx="153035" cy="99060"/>
          </a:xfrm>
          <a:custGeom>
            <a:avLst/>
            <a:gdLst/>
            <a:ahLst/>
            <a:cxnLst/>
            <a:rect l="l" t="t" r="r" b="b"/>
            <a:pathLst>
              <a:path w="153035" h="99059">
                <a:moveTo>
                  <a:pt x="152996" y="0"/>
                </a:moveTo>
                <a:lnTo>
                  <a:pt x="0" y="0"/>
                </a:lnTo>
                <a:lnTo>
                  <a:pt x="0" y="98996"/>
                </a:lnTo>
                <a:lnTo>
                  <a:pt x="152996" y="98996"/>
                </a:lnTo>
                <a:lnTo>
                  <a:pt x="152996" y="0"/>
                </a:lnTo>
                <a:close/>
              </a:path>
            </a:pathLst>
          </a:custGeom>
          <a:solidFill>
            <a:srgbClr val="3E8DCC"/>
          </a:solidFill>
        </p:spPr>
        <p:txBody>
          <a:bodyPr wrap="square" lIns="0" tIns="0" rIns="0" bIns="0" rtlCol="0"/>
          <a:lstStyle/>
          <a:p>
            <a:pPr rtl="0"/>
            <a:endParaRPr/>
          </a:p>
        </p:txBody>
      </p:sp>
      <p:sp>
        <p:nvSpPr>
          <p:cNvPr id="2" name="Holder 2"/>
          <p:cNvSpPr>
            <a:spLocks noGrp="1"/>
          </p:cNvSpPr>
          <p:nvPr>
            <p:ph type="title"/>
          </p:nvPr>
        </p:nvSpPr>
        <p:spPr>
          <a:xfrm>
            <a:off x="1121792" y="1567984"/>
            <a:ext cx="5654040" cy="254000"/>
          </a:xfrm>
          <a:prstGeom prst="rect">
            <a:avLst/>
          </a:prstGeom>
        </p:spPr>
        <p:txBody>
          <a:bodyPr wrap="square" lIns="0" tIns="0" rIns="0" bIns="0" rtlCol="0">
            <a:spAutoFit/>
          </a:bodyPr>
          <a:lstStyle>
            <a:lvl1pPr>
              <a:defRPr sz="1500" b="1" i="0">
                <a:solidFill>
                  <a:schemeClr val="bg1"/>
                </a:solidFill>
                <a:latin typeface="Tahoma"/>
                <a:cs typeface="Tahoma"/>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24900" y="10297402"/>
            <a:ext cx="2219960" cy="151129"/>
          </a:xfrm>
          <a:prstGeom prst="rect">
            <a:avLst/>
          </a:prstGeom>
        </p:spPr>
        <p:txBody>
          <a:bodyPr wrap="square" lIns="0" tIns="0" rIns="0" bIns="0" rtlCol="0">
            <a:spAutoFit/>
          </a:bodyPr>
          <a:lstStyle>
            <a:lvl1pPr>
              <a:defRPr sz="800" b="0" i="0">
                <a:solidFill>
                  <a:srgbClr val="AFB1B4"/>
                </a:solidFill>
                <a:latin typeface="Tahoma"/>
                <a:cs typeface="Tahoma"/>
              </a:defRPr>
            </a:lvl1pPr>
          </a:lstStyle>
          <a:p>
            <a:pPr marL="12700" rtl="0">
              <a:lnSpc>
                <a:spcPct val="100000"/>
              </a:lnSpc>
              <a:spcBef>
                <a:spcPts val="95"/>
              </a:spcBef>
            </a:pPr>
            <a:r>
              <a:rPr lang="tr" spc="-10"/>
              <a:t>PLASTICS</a:t>
            </a:r>
            <a:r>
              <a:rPr lang="tr" spc="-35"/>
              <a:t> </a:t>
            </a:r>
            <a:r>
              <a:rPr lang="tr" spc="-10"/>
              <a:t>RECYCLERS</a:t>
            </a:r>
            <a:r>
              <a:rPr lang="tr" spc="-30"/>
              <a:t> </a:t>
            </a:r>
            <a:r>
              <a:rPr lang="tr" spc="-10"/>
              <a:t>EUROPE</a:t>
            </a:r>
            <a:r>
              <a:rPr lang="tr" spc="-30"/>
              <a:t> </a:t>
            </a:r>
            <a:r>
              <a:rPr lang="tr" spc="-10"/>
              <a:t>MANIFESTO</a:t>
            </a:r>
            <a:r>
              <a:rPr lang="tr" spc="-35"/>
              <a:t> </a:t>
            </a:r>
            <a:r>
              <a:rPr lang="tr" spc="-20"/>
              <a:t>2023</a:t>
            </a: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6/10/2024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hyperlink" Target="mailto:pagcev@pagcev.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object 40"/>
          <p:cNvSpPr txBox="1"/>
          <p:nvPr/>
        </p:nvSpPr>
        <p:spPr>
          <a:xfrm>
            <a:off x="425450" y="8940442"/>
            <a:ext cx="6705600" cy="1208023"/>
          </a:xfrm>
          <a:prstGeom prst="rect">
            <a:avLst/>
          </a:prstGeom>
        </p:spPr>
        <p:txBody>
          <a:bodyPr vert="horz" wrap="square" lIns="0" tIns="99060" rIns="0" bIns="0" rtlCol="0">
            <a:spAutoFit/>
          </a:bodyPr>
          <a:lstStyle/>
          <a:p>
            <a:pPr marL="12700" marR="5080" algn="ctr" rtl="0">
              <a:spcBef>
                <a:spcPts val="780"/>
              </a:spcBef>
            </a:pPr>
            <a:r>
              <a:rPr lang="tr-TR" sz="2400" b="1" dirty="0">
                <a:solidFill>
                  <a:srgbClr val="00B050"/>
                </a:solidFill>
                <a:latin typeface="Tahoma" panose="020B0604030504040204" pitchFamily="34" charset="0"/>
                <a:cs typeface="+mn-cs"/>
                <a:sym typeface=""/>
              </a:rPr>
              <a:t>PAGÇEV </a:t>
            </a:r>
            <a:br>
              <a:rPr lang="tr-TR" sz="2400" b="1" dirty="0">
                <a:solidFill>
                  <a:srgbClr val="00B050"/>
                </a:solidFill>
                <a:latin typeface="Tahoma" panose="020B0604030504040204" pitchFamily="34" charset="0"/>
                <a:cs typeface="+mn-cs"/>
                <a:sym typeface=""/>
              </a:rPr>
            </a:br>
            <a:r>
              <a:rPr lang="tr-TR" sz="2400" b="1" dirty="0">
                <a:solidFill>
                  <a:srgbClr val="00B050"/>
                </a:solidFill>
                <a:latin typeface="Tahoma" panose="020B0604030504040204" pitchFamily="34" charset="0"/>
                <a:cs typeface="+mn-cs"/>
                <a:sym typeface=""/>
              </a:rPr>
              <a:t>PLASTİK </a:t>
            </a:r>
            <a:r>
              <a:rPr lang="tr-TR" sz="2400" b="1">
                <a:solidFill>
                  <a:srgbClr val="00B050"/>
                </a:solidFill>
                <a:latin typeface="Tahoma" panose="020B0604030504040204" pitchFamily="34" charset="0"/>
                <a:cs typeface="+mn-cs"/>
                <a:sym typeface=""/>
              </a:rPr>
              <a:t>GERİ DÖNÜŞÜMÜ</a:t>
            </a:r>
            <a:br>
              <a:rPr lang="tr-TR" sz="2400" b="1" dirty="0">
                <a:solidFill>
                  <a:srgbClr val="00B050"/>
                </a:solidFill>
                <a:latin typeface="Tahoma" panose="020B0604030504040204" pitchFamily="34" charset="0"/>
                <a:cs typeface="+mn-cs"/>
                <a:sym typeface=""/>
              </a:rPr>
            </a:br>
            <a:r>
              <a:rPr lang="tr" sz="2400" b="1" dirty="0">
                <a:solidFill>
                  <a:srgbClr val="00B050"/>
                </a:solidFill>
                <a:latin typeface="Tahoma" panose="020B0604030504040204" pitchFamily="34" charset="0"/>
                <a:cs typeface="+mn-cs"/>
                <a:sym typeface=""/>
              </a:rPr>
              <a:t>MANİFESTOSU</a:t>
            </a:r>
          </a:p>
        </p:txBody>
      </p:sp>
      <p:graphicFrame>
        <p:nvGraphicFramePr>
          <p:cNvPr id="44" name="Nesne 43">
            <a:extLst>
              <a:ext uri="{FF2B5EF4-FFF2-40B4-BE49-F238E27FC236}">
                <a16:creationId xmlns:a16="http://schemas.microsoft.com/office/drawing/2014/main" id="{4126CA44-41DF-4FE9-AB5C-A49F2881B145}"/>
              </a:ext>
            </a:extLst>
          </p:cNvPr>
          <p:cNvGraphicFramePr>
            <a:graphicFrameLocks noChangeAspect="1"/>
          </p:cNvGraphicFramePr>
          <p:nvPr>
            <p:extLst>
              <p:ext uri="{D42A27DB-BD31-4B8C-83A1-F6EECF244321}">
                <p14:modId xmlns:p14="http://schemas.microsoft.com/office/powerpoint/2010/main" val="846696682"/>
              </p:ext>
            </p:extLst>
          </p:nvPr>
        </p:nvGraphicFramePr>
        <p:xfrm>
          <a:off x="0" y="0"/>
          <a:ext cx="7556500" cy="6913835"/>
        </p:xfrm>
        <a:graphic>
          <a:graphicData uri="http://schemas.openxmlformats.org/presentationml/2006/ole">
            <mc:AlternateContent xmlns:mc="http://schemas.openxmlformats.org/markup-compatibility/2006">
              <mc:Choice xmlns:v="urn:schemas-microsoft-com:vml" Requires="v">
                <p:oleObj spid="_x0000_s1061" name="Image" r:id="rId3" imgW="9257040" imgH="8469720" progId="Photoshop.Image.11">
                  <p:embed/>
                </p:oleObj>
              </mc:Choice>
              <mc:Fallback>
                <p:oleObj name="Image" r:id="rId3" imgW="9257040" imgH="8469720" progId="Photoshop.Image.11">
                  <p:embed/>
                  <p:pic>
                    <p:nvPicPr>
                      <p:cNvPr id="0" name=""/>
                      <p:cNvPicPr/>
                      <p:nvPr/>
                    </p:nvPicPr>
                    <p:blipFill>
                      <a:blip r:embed="rId4"/>
                      <a:stretch>
                        <a:fillRect/>
                      </a:stretch>
                    </p:blipFill>
                    <p:spPr>
                      <a:xfrm>
                        <a:off x="0" y="0"/>
                        <a:ext cx="7556500" cy="6913835"/>
                      </a:xfrm>
                      <a:prstGeom prst="rect">
                        <a:avLst/>
                      </a:prstGeom>
                    </p:spPr>
                  </p:pic>
                </p:oleObj>
              </mc:Fallback>
            </mc:AlternateContent>
          </a:graphicData>
        </a:graphic>
      </p:graphicFrame>
      <p:pic>
        <p:nvPicPr>
          <p:cNvPr id="45" name="object 41">
            <a:extLst>
              <a:ext uri="{FF2B5EF4-FFF2-40B4-BE49-F238E27FC236}">
                <a16:creationId xmlns:a16="http://schemas.microsoft.com/office/drawing/2014/main" id="{B68E55F4-085B-4D43-AC88-41234D1ED0C8}"/>
              </a:ext>
            </a:extLst>
          </p:cNvPr>
          <p:cNvPicPr/>
          <p:nvPr/>
        </p:nvPicPr>
        <p:blipFill>
          <a:blip r:embed="rId5" cstate="print"/>
          <a:stretch>
            <a:fillRect/>
          </a:stretch>
        </p:blipFill>
        <p:spPr>
          <a:xfrm>
            <a:off x="2635250" y="0"/>
            <a:ext cx="3552012" cy="2978175"/>
          </a:xfrm>
          <a:prstGeom prst="rect">
            <a:avLst/>
          </a:prstGeom>
        </p:spPr>
      </p:pic>
      <p:pic>
        <p:nvPicPr>
          <p:cNvPr id="46" name="Resim 45">
            <a:extLst>
              <a:ext uri="{FF2B5EF4-FFF2-40B4-BE49-F238E27FC236}">
                <a16:creationId xmlns:a16="http://schemas.microsoft.com/office/drawing/2014/main" id="{7D6AAA4C-DC6F-4C3E-A20D-47BC41F77F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5216" y="6591959"/>
            <a:ext cx="2006068" cy="21633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57351" y="6337"/>
            <a:ext cx="3175" cy="10679430"/>
          </a:xfrm>
          <a:custGeom>
            <a:avLst/>
            <a:gdLst/>
            <a:ahLst/>
            <a:cxnLst/>
            <a:rect l="l" t="t" r="r" b="b"/>
            <a:pathLst>
              <a:path w="3175" h="10679430">
                <a:moveTo>
                  <a:pt x="0" y="10679315"/>
                </a:moveTo>
                <a:lnTo>
                  <a:pt x="2654" y="10679315"/>
                </a:lnTo>
              </a:path>
              <a:path w="3175" h="10679430">
                <a:moveTo>
                  <a:pt x="2654" y="0"/>
                </a:moveTo>
                <a:lnTo>
                  <a:pt x="0" y="0"/>
                </a:lnTo>
                <a:lnTo>
                  <a:pt x="0" y="10679315"/>
                </a:lnTo>
              </a:path>
            </a:pathLst>
          </a:custGeom>
          <a:ln w="12700">
            <a:solidFill>
              <a:srgbClr val="F4D893"/>
            </a:solidFill>
          </a:ln>
        </p:spPr>
        <p:txBody>
          <a:bodyPr wrap="square" lIns="0" tIns="0" rIns="0" bIns="0" rtlCol="0"/>
          <a:lstStyle/>
          <a:p>
            <a:pPr rtl="0"/>
            <a:endParaRPr/>
          </a:p>
        </p:txBody>
      </p:sp>
      <p:sp>
        <p:nvSpPr>
          <p:cNvPr id="3" name="object 3"/>
          <p:cNvSpPr/>
          <p:nvPr/>
        </p:nvSpPr>
        <p:spPr>
          <a:xfrm>
            <a:off x="0" y="8279993"/>
            <a:ext cx="5814060" cy="1908175"/>
          </a:xfrm>
          <a:custGeom>
            <a:avLst/>
            <a:gdLst/>
            <a:ahLst/>
            <a:cxnLst/>
            <a:rect l="l" t="t" r="r" b="b"/>
            <a:pathLst>
              <a:path w="5814060" h="1908175">
                <a:moveTo>
                  <a:pt x="5813996" y="0"/>
                </a:moveTo>
                <a:lnTo>
                  <a:pt x="0" y="0"/>
                </a:lnTo>
                <a:lnTo>
                  <a:pt x="0" y="1907997"/>
                </a:lnTo>
                <a:lnTo>
                  <a:pt x="5813996" y="1907997"/>
                </a:lnTo>
                <a:lnTo>
                  <a:pt x="5813996" y="0"/>
                </a:lnTo>
                <a:close/>
              </a:path>
            </a:pathLst>
          </a:custGeom>
          <a:solidFill>
            <a:srgbClr val="3E8DCC"/>
          </a:solidFill>
        </p:spPr>
        <p:txBody>
          <a:bodyPr wrap="square" lIns="0" tIns="0" rIns="0" bIns="0" rtlCol="0"/>
          <a:lstStyle/>
          <a:p>
            <a:pPr rtl="0"/>
            <a:endParaRPr/>
          </a:p>
        </p:txBody>
      </p:sp>
      <p:sp>
        <p:nvSpPr>
          <p:cNvPr id="4" name="object 4"/>
          <p:cNvSpPr txBox="1"/>
          <p:nvPr/>
        </p:nvSpPr>
        <p:spPr>
          <a:xfrm>
            <a:off x="3118330" y="8495566"/>
            <a:ext cx="2637945" cy="1651734"/>
          </a:xfrm>
          <a:prstGeom prst="rect">
            <a:avLst/>
          </a:prstGeom>
        </p:spPr>
        <p:txBody>
          <a:bodyPr vert="horz" wrap="square" lIns="0" tIns="12700" rIns="0" bIns="0" rtlCol="0">
            <a:spAutoFit/>
          </a:bodyPr>
          <a:lstStyle/>
          <a:p>
            <a:pPr marL="12700" rtl="0">
              <a:lnSpc>
                <a:spcPct val="100000"/>
              </a:lnSpc>
              <a:spcBef>
                <a:spcPts val="100"/>
              </a:spcBef>
            </a:pPr>
            <a:r>
              <a:rPr lang="tr-TR" sz="1200" b="1">
                <a:solidFill>
                  <a:srgbClr val="FFFFFF">
                    <a:lumMod val="100000"/>
                  </a:srgbClr>
                </a:solidFill>
                <a:latin typeface="Tahoma" panose="020B0604030504040204" pitchFamily="34" charset="0"/>
                <a:cs typeface="+mn-cs"/>
                <a:sym typeface=""/>
              </a:rPr>
              <a:t>PAGÇEV </a:t>
            </a:r>
          </a:p>
          <a:p>
            <a:pPr marL="12700" rtl="0">
              <a:lnSpc>
                <a:spcPct val="100000"/>
              </a:lnSpc>
              <a:spcBef>
                <a:spcPts val="100"/>
              </a:spcBef>
            </a:pPr>
            <a:r>
              <a:rPr lang="tr-TR" sz="1200" b="1">
                <a:solidFill>
                  <a:srgbClr val="FFFFFF">
                    <a:lumMod val="100000"/>
                  </a:srgbClr>
                </a:solidFill>
                <a:latin typeface="Tahoma" panose="020B0604030504040204" pitchFamily="34" charset="0"/>
                <a:cs typeface="+mn-cs"/>
                <a:sym typeface=""/>
              </a:rPr>
              <a:t>Yeşil Dönüşüm ve </a:t>
            </a:r>
          </a:p>
          <a:p>
            <a:pPr marL="12700" rtl="0">
              <a:lnSpc>
                <a:spcPct val="100000"/>
              </a:lnSpc>
              <a:spcBef>
                <a:spcPts val="100"/>
              </a:spcBef>
            </a:pPr>
            <a:r>
              <a:rPr lang="tr-TR" sz="1200" b="1">
                <a:solidFill>
                  <a:srgbClr val="FFFFFF">
                    <a:lumMod val="100000"/>
                  </a:srgbClr>
                </a:solidFill>
                <a:latin typeface="Tahoma" panose="020B0604030504040204" pitchFamily="34" charset="0"/>
                <a:cs typeface="+mn-cs"/>
                <a:sym typeface=""/>
              </a:rPr>
              <a:t>Teknoloji Derneği</a:t>
            </a:r>
          </a:p>
          <a:p>
            <a:pPr marL="12700" rtl="0">
              <a:lnSpc>
                <a:spcPct val="100000"/>
              </a:lnSpc>
              <a:spcBef>
                <a:spcPts val="100"/>
              </a:spcBef>
            </a:pPr>
            <a:endParaRPr lang="tr-TR" sz="900" b="1">
              <a:solidFill>
                <a:srgbClr val="FFFFFF">
                  <a:lumMod val="100000"/>
                </a:srgbClr>
              </a:solidFill>
              <a:latin typeface="Tahoma" panose="020B0604030504040204" pitchFamily="34" charset="0"/>
              <a:cs typeface="+mn-cs"/>
              <a:sym typeface=""/>
            </a:endParaRPr>
          </a:p>
          <a:p>
            <a:pPr marL="12700" rtl="0">
              <a:lnSpc>
                <a:spcPct val="100000"/>
              </a:lnSpc>
              <a:spcBef>
                <a:spcPts val="100"/>
              </a:spcBef>
            </a:pPr>
            <a:r>
              <a:rPr lang="tr-TR" sz="900" b="1">
                <a:solidFill>
                  <a:srgbClr val="FFFFFF">
                    <a:lumMod val="100000"/>
                  </a:srgbClr>
                </a:solidFill>
                <a:latin typeface="Tahoma" panose="020B0604030504040204" pitchFamily="34" charset="0"/>
                <a:cs typeface="+mn-cs"/>
                <a:sym typeface=""/>
              </a:rPr>
              <a:t>Halkalı </a:t>
            </a:r>
            <a:r>
              <a:rPr lang="tr-TR" sz="900" b="1" err="1">
                <a:solidFill>
                  <a:srgbClr val="FFFFFF">
                    <a:lumMod val="100000"/>
                  </a:srgbClr>
                </a:solidFill>
                <a:latin typeface="Tahoma" panose="020B0604030504040204" pitchFamily="34" charset="0"/>
                <a:cs typeface="+mn-cs"/>
                <a:sym typeface=""/>
              </a:rPr>
              <a:t>Cd</a:t>
            </a:r>
            <a:r>
              <a:rPr lang="tr-TR" sz="900" b="1">
                <a:solidFill>
                  <a:srgbClr val="FFFFFF">
                    <a:lumMod val="100000"/>
                  </a:srgbClr>
                </a:solidFill>
                <a:latin typeface="Tahoma" panose="020B0604030504040204" pitchFamily="34" charset="0"/>
                <a:cs typeface="+mn-cs"/>
                <a:sym typeface=""/>
              </a:rPr>
              <a:t>. Tez-İş İş Merkezi. No: 132/1 -24</a:t>
            </a:r>
          </a:p>
          <a:p>
            <a:pPr marL="12700" rtl="0">
              <a:lnSpc>
                <a:spcPct val="100000"/>
              </a:lnSpc>
              <a:spcBef>
                <a:spcPts val="100"/>
              </a:spcBef>
            </a:pPr>
            <a:r>
              <a:rPr lang="tr-TR" sz="900" b="1">
                <a:solidFill>
                  <a:srgbClr val="FFFFFF">
                    <a:lumMod val="100000"/>
                  </a:srgbClr>
                </a:solidFill>
                <a:latin typeface="Tahoma" panose="020B0604030504040204" pitchFamily="34" charset="0"/>
                <a:cs typeface="+mn-cs"/>
                <a:sym typeface=""/>
              </a:rPr>
              <a:t>Sefaköy İstanbul</a:t>
            </a:r>
          </a:p>
          <a:p>
            <a:pPr marL="12700" rtl="0">
              <a:lnSpc>
                <a:spcPct val="100000"/>
              </a:lnSpc>
              <a:spcBef>
                <a:spcPts val="100"/>
              </a:spcBef>
            </a:pPr>
            <a:r>
              <a:rPr lang="tr-TR" sz="900" b="1">
                <a:solidFill>
                  <a:srgbClr val="FFFFFF">
                    <a:lumMod val="100000"/>
                  </a:srgbClr>
                </a:solidFill>
                <a:latin typeface="Tahoma" panose="020B0604030504040204" pitchFamily="34" charset="0"/>
                <a:cs typeface="+mn-cs"/>
                <a:sym typeface=""/>
              </a:rPr>
              <a:t>0212 425 13 13</a:t>
            </a:r>
          </a:p>
          <a:p>
            <a:pPr marL="12700" rtl="0">
              <a:lnSpc>
                <a:spcPct val="100000"/>
              </a:lnSpc>
              <a:spcBef>
                <a:spcPts val="100"/>
              </a:spcBef>
            </a:pPr>
            <a:r>
              <a:rPr lang="tr-TR" sz="900" b="1">
                <a:solidFill>
                  <a:srgbClr val="FFFFFF">
                    <a:lumMod val="100000"/>
                  </a:srgbClr>
                </a:solidFill>
                <a:latin typeface="Tahoma" panose="020B0604030504040204" pitchFamily="34" charset="0"/>
                <a:cs typeface="+mn-cs"/>
                <a:sym typeface=""/>
                <a:hlinkClick r:id="rId4"/>
              </a:rPr>
              <a:t>pagcev@pagcev.org</a:t>
            </a:r>
            <a:endParaRPr lang="tr-TR" sz="900" b="1">
              <a:solidFill>
                <a:srgbClr val="FFFFFF">
                  <a:lumMod val="100000"/>
                </a:srgbClr>
              </a:solidFill>
              <a:latin typeface="Tahoma" panose="020B0604030504040204" pitchFamily="34" charset="0"/>
              <a:cs typeface="+mn-cs"/>
              <a:sym typeface=""/>
            </a:endParaRPr>
          </a:p>
          <a:p>
            <a:pPr marL="12700" rtl="0">
              <a:lnSpc>
                <a:spcPct val="100000"/>
              </a:lnSpc>
              <a:spcBef>
                <a:spcPts val="100"/>
              </a:spcBef>
            </a:pPr>
            <a:r>
              <a:rPr lang="tr-TR" sz="900" b="1">
                <a:solidFill>
                  <a:srgbClr val="FFFFFF">
                    <a:lumMod val="100000"/>
                  </a:srgbClr>
                </a:solidFill>
                <a:latin typeface="Tahoma" panose="020B0604030504040204" pitchFamily="34" charset="0"/>
                <a:cs typeface="+mn-cs"/>
                <a:sym typeface=""/>
              </a:rPr>
              <a:t>pagcev.net</a:t>
            </a:r>
          </a:p>
          <a:p>
            <a:pPr marL="12700" rtl="0">
              <a:lnSpc>
                <a:spcPct val="100000"/>
              </a:lnSpc>
              <a:spcBef>
                <a:spcPts val="100"/>
              </a:spcBef>
            </a:pPr>
            <a:endParaRPr lang="tr" sz="900" b="1">
              <a:solidFill>
                <a:srgbClr val="FFFFFF">
                  <a:lumMod val="100000"/>
                </a:srgbClr>
              </a:solidFill>
              <a:latin typeface="Tahoma" panose="020B0604030504040204" pitchFamily="34" charset="0"/>
              <a:cs typeface="+mn-cs"/>
              <a:sym typeface=""/>
            </a:endParaRPr>
          </a:p>
        </p:txBody>
      </p:sp>
      <p:graphicFrame>
        <p:nvGraphicFramePr>
          <p:cNvPr id="17" name="Nesne 16">
            <a:extLst>
              <a:ext uri="{FF2B5EF4-FFF2-40B4-BE49-F238E27FC236}">
                <a16:creationId xmlns:a16="http://schemas.microsoft.com/office/drawing/2014/main" id="{0F08E397-DF1B-4745-999C-D88BFBE67FDA}"/>
              </a:ext>
            </a:extLst>
          </p:cNvPr>
          <p:cNvGraphicFramePr>
            <a:graphicFrameLocks noChangeAspect="1"/>
          </p:cNvGraphicFramePr>
          <p:nvPr>
            <p:extLst>
              <p:ext uri="{D42A27DB-BD31-4B8C-83A1-F6EECF244321}">
                <p14:modId xmlns:p14="http://schemas.microsoft.com/office/powerpoint/2010/main" val="1252334238"/>
              </p:ext>
            </p:extLst>
          </p:nvPr>
        </p:nvGraphicFramePr>
        <p:xfrm>
          <a:off x="0" y="0"/>
          <a:ext cx="7496175" cy="7591425"/>
        </p:xfrm>
        <a:graphic>
          <a:graphicData uri="http://schemas.openxmlformats.org/presentationml/2006/ole">
            <mc:AlternateContent xmlns:mc="http://schemas.openxmlformats.org/markup-compatibility/2006">
              <mc:Choice xmlns:v="urn:schemas-microsoft-com:vml" Requires="v">
                <p:oleObj spid="_x0000_s2085" name="Image" r:id="rId5" imgW="9993600" imgH="10120320" progId="Photoshop.Image.11">
                  <p:embed/>
                </p:oleObj>
              </mc:Choice>
              <mc:Fallback>
                <p:oleObj name="Image" r:id="rId5" imgW="9993600" imgH="10120320" progId="Photoshop.Image.11">
                  <p:embed/>
                  <p:pic>
                    <p:nvPicPr>
                      <p:cNvPr id="0" name=""/>
                      <p:cNvPicPr/>
                      <p:nvPr/>
                    </p:nvPicPr>
                    <p:blipFill>
                      <a:blip r:embed="rId6"/>
                      <a:stretch>
                        <a:fillRect/>
                      </a:stretch>
                    </p:blipFill>
                    <p:spPr>
                      <a:xfrm>
                        <a:off x="0" y="0"/>
                        <a:ext cx="7496175" cy="7591425"/>
                      </a:xfrm>
                      <a:prstGeom prst="rect">
                        <a:avLst/>
                      </a:prstGeom>
                    </p:spPr>
                  </p:pic>
                </p:oleObj>
              </mc:Fallback>
            </mc:AlternateContent>
          </a:graphicData>
        </a:graphic>
      </p:graphicFrame>
      <p:pic>
        <p:nvPicPr>
          <p:cNvPr id="18" name="Resim 17">
            <a:extLst>
              <a:ext uri="{FF2B5EF4-FFF2-40B4-BE49-F238E27FC236}">
                <a16:creationId xmlns:a16="http://schemas.microsoft.com/office/drawing/2014/main" id="{0A5B32D6-37A5-4C6E-8C5A-D38F1F1D7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547" y="8394700"/>
            <a:ext cx="1543303" cy="16643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8" y="1521500"/>
            <a:ext cx="6195151" cy="777200"/>
          </a:xfrm>
          <a:prstGeom prst="rect">
            <a:avLst/>
          </a:prstGeom>
        </p:spPr>
        <p:txBody>
          <a:bodyPr vert="horz" wrap="square" lIns="0" tIns="50800" rIns="0" bIns="0" rtlCol="0">
            <a:spAutoFit/>
          </a:bodyPr>
          <a:lstStyle/>
          <a:p>
            <a:pPr marL="12700" marR="5080" rtl="0">
              <a:lnSpc>
                <a:spcPts val="3000"/>
              </a:lnSpc>
              <a:spcBef>
                <a:spcPts val="400"/>
              </a:spcBef>
            </a:pPr>
            <a:r>
              <a:rPr lang="tr" sz="2000" dirty="0">
                <a:solidFill>
                  <a:srgbClr val="3E8DCC"/>
                </a:solidFill>
                <a:latin typeface="Tahoma" panose="020B0604030504040204" pitchFamily="34" charset="0"/>
                <a:cs typeface="+mn-cs"/>
                <a:sym typeface=""/>
              </a:rPr>
              <a:t>PLASTİKTE DÖNGÜSELLİĞİ, REKABETÇİLİĞİ VE ŞEFFAFLIĞI ARTTIRMAK</a:t>
            </a:r>
            <a:endParaRPr lang="en-US" sz="2000" dirty="0">
              <a:latin typeface="Tahoma" panose="020B0604030504040204" pitchFamily="34" charset="0"/>
              <a:cs typeface="+mn-cs"/>
              <a:sym typeface=""/>
            </a:endParaRPr>
          </a:p>
        </p:txBody>
      </p:sp>
      <p:sp>
        <p:nvSpPr>
          <p:cNvPr id="3" name="object 3" descr="“Plastik geri dönüşümü, Türkiye'de döngüsel, karbon nötr bir ekonominin oluşturulabilmesi için hayati bileşenlerden biri olduğunu kanıtladı. &#10;Sektörümüz tüm potansiyelini açığa çıkarmak için değer zincirinde güçlü bir iş birliğine, tutarlı yasal çerçeveye ve uygulamada titizliğe ihtiyaç duyuyor.”&#10;"/>
          <p:cNvSpPr txBox="1"/>
          <p:nvPr/>
        </p:nvSpPr>
        <p:spPr>
          <a:xfrm>
            <a:off x="3803299" y="2575411"/>
            <a:ext cx="3327751" cy="2954655"/>
          </a:xfrm>
          <a:prstGeom prst="rect">
            <a:avLst/>
          </a:prstGeom>
        </p:spPr>
        <p:txBody>
          <a:bodyPr vert="horz" wrap="square" lIns="0" tIns="25400" rIns="0" bIns="0" rtlCol="0">
            <a:spAutoFit/>
          </a:bodyPr>
          <a:lstStyle/>
          <a:p>
            <a:pPr marL="12700" marR="5080" rtl="0">
              <a:lnSpc>
                <a:spcPts val="2000"/>
              </a:lnSpc>
              <a:spcBef>
                <a:spcPts val="200"/>
              </a:spcBef>
            </a:pPr>
            <a:r>
              <a:rPr lang="tr" sz="1400" b="1" dirty="0">
                <a:solidFill>
                  <a:srgbClr val="00B050"/>
                </a:solidFill>
                <a:latin typeface="Tahoma" panose="020B0604030504040204" pitchFamily="34" charset="0"/>
                <a:ea typeface="Tahoma" panose="020B0604030504040204" pitchFamily="34" charset="0"/>
                <a:cs typeface="Tahoma" panose="020B0604030504040204" pitchFamily="34" charset="0"/>
                <a:sym typeface=""/>
              </a:rPr>
              <a:t>“Plastik geri dönüşüm</a:t>
            </a:r>
            <a:r>
              <a:rPr lang="tr-TR" sz="1400" b="1" dirty="0">
                <a:solidFill>
                  <a:srgbClr val="00B050"/>
                </a:solidFill>
                <a:latin typeface="Tahoma" panose="020B0604030504040204" pitchFamily="34" charset="0"/>
                <a:ea typeface="Tahoma" panose="020B0604030504040204" pitchFamily="34" charset="0"/>
                <a:cs typeface="Tahoma" panose="020B0604030504040204" pitchFamily="34" charset="0"/>
                <a:sym typeface=""/>
              </a:rPr>
              <a:t> sanayi,</a:t>
            </a:r>
            <a:r>
              <a:rPr lang="tr" sz="1400" b="1" dirty="0">
                <a:solidFill>
                  <a:srgbClr val="00B050"/>
                </a:solidFill>
                <a:latin typeface="Tahoma" panose="020B0604030504040204" pitchFamily="34" charset="0"/>
                <a:ea typeface="Tahoma" panose="020B0604030504040204" pitchFamily="34" charset="0"/>
                <a:cs typeface="Tahoma" panose="020B0604030504040204" pitchFamily="34" charset="0"/>
                <a:sym typeface=""/>
              </a:rPr>
              <a:t> Türkiye’</a:t>
            </a:r>
            <a:r>
              <a:rPr lang="tr-TR" sz="1400" b="1" dirty="0" err="1">
                <a:solidFill>
                  <a:srgbClr val="00B050"/>
                </a:solidFill>
                <a:latin typeface="Tahoma" panose="020B0604030504040204" pitchFamily="34" charset="0"/>
                <a:ea typeface="Tahoma" panose="020B0604030504040204" pitchFamily="34" charset="0"/>
                <a:cs typeface="Tahoma" panose="020B0604030504040204" pitchFamily="34" charset="0"/>
                <a:sym typeface=""/>
              </a:rPr>
              <a:t>nin</a:t>
            </a:r>
            <a:r>
              <a:rPr lang="tr" sz="1400" b="1" dirty="0">
                <a:solidFill>
                  <a:srgbClr val="00B050"/>
                </a:solidFill>
                <a:latin typeface="Tahoma" panose="020B0604030504040204" pitchFamily="34" charset="0"/>
                <a:ea typeface="Tahoma" panose="020B0604030504040204" pitchFamily="34" charset="0"/>
                <a:cs typeface="Tahoma" panose="020B0604030504040204" pitchFamily="34" charset="0"/>
                <a:sym typeface=""/>
              </a:rPr>
              <a:t> döngüsel ve karbon nötr bir ekonomiye geçişinde hayati bileşenlerden biri olduğunu kanıtladı. </a:t>
            </a:r>
          </a:p>
          <a:p>
            <a:pPr marL="12700" marR="5080" rtl="0">
              <a:lnSpc>
                <a:spcPts val="2000"/>
              </a:lnSpc>
              <a:spcBef>
                <a:spcPts val="200"/>
              </a:spcBef>
            </a:pPr>
            <a:r>
              <a:rPr lang="tr" sz="1400" b="1" dirty="0">
                <a:solidFill>
                  <a:srgbClr val="00B050"/>
                </a:solidFill>
                <a:latin typeface="Tahoma" panose="020B0604030504040204" pitchFamily="34" charset="0"/>
                <a:ea typeface="Tahoma" panose="020B0604030504040204" pitchFamily="34" charset="0"/>
                <a:cs typeface="Tahoma" panose="020B0604030504040204" pitchFamily="34" charset="0"/>
                <a:sym typeface=""/>
              </a:rPr>
              <a:t>Sektörümüz tüm potansiyelini açığa çıkarmak için değer zincirinde güçlü bir işbirliğine, tutarlı yasal çerçeveye ve uygulamada titizliğe ihtiyaç duyuyor.”</a:t>
            </a:r>
          </a:p>
          <a:p>
            <a:pPr marL="12700" rtl="0">
              <a:lnSpc>
                <a:spcPct val="100000"/>
              </a:lnSpc>
              <a:spcBef>
                <a:spcPts val="1150"/>
              </a:spcBef>
            </a:pPr>
            <a:r>
              <a:rPr lang="tr" sz="1200" b="1" dirty="0">
                <a:solidFill>
                  <a:srgbClr val="00B050"/>
                </a:solidFill>
                <a:latin typeface="Tahoma" panose="020B0604030504040204" pitchFamily="34" charset="0"/>
                <a:ea typeface="Tahoma" panose="020B0604030504040204" pitchFamily="34" charset="0"/>
                <a:cs typeface="Tahoma" panose="020B0604030504040204" pitchFamily="34" charset="0"/>
                <a:sym typeface=""/>
              </a:rPr>
              <a:t>Yavuz EROĞLU - PAGÇEV Başkanı</a:t>
            </a:r>
            <a:endParaRPr lang="en-US" sz="1200" b="1" dirty="0">
              <a:solidFill>
                <a:srgbClr val="00B050"/>
              </a:solidFill>
              <a:latin typeface="Tahoma" panose="020B0604030504040204" pitchFamily="34" charset="0"/>
              <a:ea typeface="Tahoma" panose="020B0604030504040204" pitchFamily="34" charset="0"/>
              <a:cs typeface="Tahoma" panose="020B0604030504040204" pitchFamily="34" charset="0"/>
              <a:sym typeface=""/>
            </a:endParaRPr>
          </a:p>
        </p:txBody>
      </p:sp>
      <p:sp>
        <p:nvSpPr>
          <p:cNvPr id="4" name="object 4"/>
          <p:cNvSpPr txBox="1"/>
          <p:nvPr/>
        </p:nvSpPr>
        <p:spPr>
          <a:xfrm>
            <a:off x="707299" y="2579931"/>
            <a:ext cx="2858135" cy="4387163"/>
          </a:xfrm>
          <a:prstGeom prst="rect">
            <a:avLst/>
          </a:prstGeom>
        </p:spPr>
        <p:txBody>
          <a:bodyPr vert="horz" wrap="square" lIns="0" tIns="12700" rIns="0" bIns="0" rtlCol="0">
            <a:spAutoFit/>
          </a:bodyPr>
          <a:lstStyle/>
          <a:p>
            <a:pPr marL="12700" marR="5080" algn="just" rtl="0">
              <a:lnSpc>
                <a:spcPct val="108300"/>
              </a:lnSpc>
              <a:spcBef>
                <a:spcPts val="100"/>
              </a:spcBef>
            </a:pPr>
            <a:r>
              <a:rPr lang="tr" sz="1000" dirty="0">
                <a:solidFill>
                  <a:schemeClr val="tx1"/>
                </a:solidFill>
                <a:latin typeface="Times New Roman" panose="02020603050405020304" pitchFamily="18" charset="0"/>
                <a:cs typeface="+mn-cs"/>
                <a:sym typeface=""/>
              </a:rPr>
              <a:t>Türkiye'de doğrusal ekonomiden döngüsel ekonomiye geçişi hızlandırmak günümüzün en acil konuları arasında yer alıyor. Türkiye, ekonomik büyümeyi doğal kaynak kullanımından bağımsız hale getirmenin önemini kabul ederek 2053 yılına kadar iklim nötr olma hedefine ulaşmada döngüsel ekonomi modeline geçişi temel bir strateji olarak somutlaştırdı.</a:t>
            </a:r>
          </a:p>
          <a:p>
            <a:pPr marL="12700" marR="5080" algn="just" rtl="0">
              <a:lnSpc>
                <a:spcPct val="108300"/>
              </a:lnSpc>
              <a:spcBef>
                <a:spcPts val="850"/>
              </a:spcBef>
            </a:pPr>
            <a:r>
              <a:rPr lang="tr" sz="1000" dirty="0">
                <a:solidFill>
                  <a:schemeClr val="tx1"/>
                </a:solidFill>
                <a:latin typeface="Times New Roman" panose="02020603050405020304" pitchFamily="18" charset="0"/>
                <a:cs typeface="+mn-cs"/>
                <a:sym typeface=""/>
              </a:rPr>
              <a:t>Plastik geri dönüşüm endüstrisi, değerli kaynakları döngü içinde tutarak, yeni hammaddelere bağımlılığı azaltarak ve böylece Türkiye'nin karbon ayak izini küçülterek bu geçişi desteklemede öncü bir rol </a:t>
            </a:r>
            <a:r>
              <a:rPr lang="tr-TR" sz="1000" dirty="0">
                <a:solidFill>
                  <a:schemeClr val="tx1"/>
                </a:solidFill>
                <a:latin typeface="Times New Roman" panose="02020603050405020304" pitchFamily="18" charset="0"/>
                <a:cs typeface="+mn-cs"/>
                <a:sym typeface=""/>
              </a:rPr>
              <a:t>oynuyor.</a:t>
            </a:r>
            <a:r>
              <a:rPr lang="tr" sz="1000" dirty="0">
                <a:solidFill>
                  <a:srgbClr val="FF0000"/>
                </a:solidFill>
                <a:highlight>
                  <a:srgbClr val="FFFF00"/>
                </a:highlight>
                <a:latin typeface="Times New Roman" panose="02020603050405020304" pitchFamily="18" charset="0"/>
                <a:cs typeface="+mn-cs"/>
                <a:sym typeface=""/>
              </a:rPr>
              <a:t> </a:t>
            </a:r>
            <a:endParaRPr lang="tr" sz="1000" dirty="0">
              <a:solidFill>
                <a:schemeClr val="tx1"/>
              </a:solidFill>
              <a:highlight>
                <a:srgbClr val="FFFF00"/>
              </a:highlight>
              <a:latin typeface="Times New Roman" panose="02020603050405020304" pitchFamily="18" charset="0"/>
              <a:cs typeface="+mn-cs"/>
              <a:sym typeface=""/>
            </a:endParaRPr>
          </a:p>
          <a:p>
            <a:pPr marL="12700" marR="5080" algn="just" rtl="0">
              <a:lnSpc>
                <a:spcPct val="108300"/>
              </a:lnSpc>
              <a:spcBef>
                <a:spcPts val="850"/>
              </a:spcBef>
            </a:pPr>
            <a:r>
              <a:rPr lang="tr" sz="1000" dirty="0">
                <a:solidFill>
                  <a:schemeClr val="tx1"/>
                </a:solidFill>
                <a:latin typeface="Times New Roman" panose="02020603050405020304" pitchFamily="18" charset="0"/>
                <a:cs typeface="+mn-cs"/>
                <a:sym typeface=""/>
              </a:rPr>
              <a:t>Yeşil Mutabakat ve </a:t>
            </a:r>
            <a:r>
              <a:rPr lang="tr-TR" sz="1000" dirty="0">
                <a:solidFill>
                  <a:schemeClr val="tx1"/>
                </a:solidFill>
                <a:latin typeface="Times New Roman" panose="02020603050405020304" pitchFamily="18" charset="0"/>
                <a:cs typeface="+mn-cs"/>
                <a:sym typeface=""/>
              </a:rPr>
              <a:t>Yeni </a:t>
            </a:r>
            <a:r>
              <a:rPr lang="tr" sz="1000" dirty="0">
                <a:solidFill>
                  <a:schemeClr val="tx1"/>
                </a:solidFill>
                <a:latin typeface="Times New Roman" panose="02020603050405020304" pitchFamily="18" charset="0"/>
                <a:cs typeface="+mn-cs"/>
                <a:sym typeface=""/>
              </a:rPr>
              <a:t>Döngüsel Ekonomi Eylem Planı, geri dönüşüm ve geri dönüştürülmüş içeriğin kullanımı da dahil olmak üzere tasarımdan kullanım ömrü sonu yönetimine kadar tüm ürün yaşam döngüsünü hedefleyen temel mevzuatın kabulü için somut bir yol çizdi. Bu gelişmelere rağmen sistemik engeller ve darboğazlar devam </a:t>
            </a:r>
            <a:r>
              <a:rPr lang="tr-TR" sz="1000" dirty="0">
                <a:solidFill>
                  <a:schemeClr val="tx1"/>
                </a:solidFill>
                <a:latin typeface="Times New Roman" panose="02020603050405020304" pitchFamily="18" charset="0"/>
                <a:cs typeface="+mn-cs"/>
                <a:sym typeface=""/>
              </a:rPr>
              <a:t>etmektedir. Toplama sürecinde yaşanan eksiklikler</a:t>
            </a:r>
            <a:r>
              <a:rPr lang="tr" sz="1000" dirty="0">
                <a:solidFill>
                  <a:schemeClr val="tx1"/>
                </a:solidFill>
                <a:latin typeface="Times New Roman" panose="02020603050405020304" pitchFamily="18" charset="0"/>
                <a:cs typeface="+mn-cs"/>
                <a:sym typeface=""/>
              </a:rPr>
              <a:t>, geri dönüşüme uygun olmayan tasarım, enerji krizi ve geri dönüştürülmüş polimerler üzerindeki küresel rekabet Türk plastik geri dönüşüm endüstrisinin tam potansiyeli ile çalışmasını engelliyor.</a:t>
            </a:r>
            <a:endParaRPr lang="en-US" sz="1000" dirty="0">
              <a:solidFill>
                <a:schemeClr val="tx1"/>
              </a:solidFill>
              <a:latin typeface="Times New Roman" panose="02020603050405020304" pitchFamily="18" charset="0"/>
              <a:cs typeface="+mn-cs"/>
              <a:sym typeface=""/>
            </a:endParaRPr>
          </a:p>
        </p:txBody>
      </p:sp>
      <p:sp>
        <p:nvSpPr>
          <p:cNvPr id="5" name="object 5" descr="AB dönemi tek başına eksik bir anlam taşıyor. &quot;Avrupa Birliği'nde (AB) 2024-2029 dönemi....&quot; gibi düzenlenebilir eğer anlamı koruyacaksa. &#10;&#10;"/>
          <p:cNvSpPr txBox="1"/>
          <p:nvPr/>
        </p:nvSpPr>
        <p:spPr>
          <a:xfrm>
            <a:off x="3803299" y="5711930"/>
            <a:ext cx="3032125" cy="4347857"/>
          </a:xfrm>
          <a:prstGeom prst="rect">
            <a:avLst/>
          </a:prstGeom>
        </p:spPr>
        <p:txBody>
          <a:bodyPr vert="horz" wrap="square" lIns="0" tIns="12700" rIns="0" bIns="0" rtlCol="0">
            <a:spAutoFit/>
          </a:bodyPr>
          <a:lstStyle/>
          <a:p>
            <a:pPr marL="12700" marR="5080" algn="just" rtl="0">
              <a:lnSpc>
                <a:spcPct val="108300"/>
              </a:lnSpc>
              <a:spcBef>
                <a:spcPts val="100"/>
              </a:spcBef>
            </a:pPr>
            <a:r>
              <a:rPr lang="tr" sz="1000" dirty="0">
                <a:solidFill>
                  <a:schemeClr val="tx1"/>
                </a:solidFill>
                <a:latin typeface="Times New Roman" panose="02020603050405020304" pitchFamily="18" charset="0"/>
                <a:cs typeface="+mn-cs"/>
                <a:sym typeface=""/>
              </a:rPr>
              <a:t>2024-2029 dönemi, plastik geri dönüşüm endüstrisini döngüsel ve karbon nötr bir Türkiye'ye geçişte stratejik bir kolon olarak tanıyan sağlam bir yasal çerçeve oluşturmada belirleyici olacaktır.</a:t>
            </a:r>
          </a:p>
          <a:p>
            <a:pPr marL="12700" marR="5080" algn="just" rtl="0">
              <a:lnSpc>
                <a:spcPct val="108300"/>
              </a:lnSpc>
              <a:spcBef>
                <a:spcPts val="850"/>
              </a:spcBef>
            </a:pPr>
            <a:r>
              <a:rPr lang="tr" sz="1000" dirty="0">
                <a:solidFill>
                  <a:schemeClr val="tx1"/>
                </a:solidFill>
                <a:latin typeface="Times New Roman" panose="02020603050405020304" pitchFamily="18" charset="0"/>
                <a:cs typeface="+mn-cs"/>
                <a:sym typeface=""/>
              </a:rPr>
              <a:t>Plastik geri kazanım kapasitelerini arttıracak yeni mevzuatın getirilmesi ve ikincil hammaddeler için güçlü bir pazarın geliştirilmesi, Türkiye'nin iddialı döngüsellik ve iklim hedeflerine </a:t>
            </a:r>
            <a:r>
              <a:rPr lang="tr-TR" sz="1000" dirty="0">
                <a:solidFill>
                  <a:schemeClr val="tx1"/>
                </a:solidFill>
                <a:latin typeface="Times New Roman" panose="02020603050405020304" pitchFamily="18" charset="0"/>
                <a:cs typeface="+mn-cs"/>
                <a:sym typeface=""/>
              </a:rPr>
              <a:t>ulaşması</a:t>
            </a:r>
            <a:r>
              <a:rPr lang="tr" sz="1000" dirty="0">
                <a:solidFill>
                  <a:schemeClr val="tx1"/>
                </a:solidFill>
                <a:latin typeface="Times New Roman" panose="02020603050405020304" pitchFamily="18" charset="0"/>
                <a:cs typeface="+mn-cs"/>
                <a:sym typeface=""/>
              </a:rPr>
              <a:t> için çok önemlidir. Mevcut atık mevzuatının uygulanmamasına ilişkin temel zorlukları ele almak, endüstri oyuncularına yasal kesinlik sağlamak ve bu konuda sağlanan gelişmelerin doğrulanmasına yönelik kurallarda şeffaflığın sağlanması kritik önkoşullardır.</a:t>
            </a:r>
          </a:p>
          <a:p>
            <a:pPr marL="12700" marR="5080" algn="just">
              <a:lnSpc>
                <a:spcPct val="108300"/>
              </a:lnSpc>
              <a:spcBef>
                <a:spcPts val="850"/>
              </a:spcBef>
            </a:pPr>
            <a:r>
              <a:rPr lang="tr" sz="1000" dirty="0">
                <a:solidFill>
                  <a:schemeClr val="tx1"/>
                </a:solidFill>
                <a:latin typeface="Times New Roman" panose="02020603050405020304" pitchFamily="18" charset="0"/>
                <a:cs typeface="+mn-cs"/>
                <a:sym typeface=""/>
              </a:rPr>
              <a:t>P</a:t>
            </a:r>
            <a:r>
              <a:rPr lang="tr-TR" sz="1000" dirty="0">
                <a:solidFill>
                  <a:schemeClr val="tx1"/>
                </a:solidFill>
                <a:latin typeface="Times New Roman" panose="02020603050405020304" pitchFamily="18" charset="0"/>
                <a:cs typeface="+mn-cs"/>
                <a:sym typeface=""/>
              </a:rPr>
              <a:t>AGÇEV</a:t>
            </a:r>
            <a:r>
              <a:rPr lang="tr" sz="1000" dirty="0">
                <a:solidFill>
                  <a:schemeClr val="tx1"/>
                </a:solidFill>
                <a:latin typeface="Times New Roman" panose="02020603050405020304" pitchFamily="18" charset="0"/>
                <a:cs typeface="+mn-cs"/>
                <a:sym typeface=""/>
              </a:rPr>
              <a:t> Yeşil Dönüşüm ve Teknoloji Derneği, Kamu  kurumlarını,  Türk plastik geri dönüşüm pazarının rekabet gücünden ve dayanıklılığından ödün vermeden plastikler için gerçek bir döngüsellik sağlama kararlılığını sürdürmeye çağırıyor. </a:t>
            </a:r>
            <a:r>
              <a:rPr lang="tr-TR" sz="1000" dirty="0">
                <a:solidFill>
                  <a:schemeClr val="tx1"/>
                </a:solidFill>
                <a:latin typeface="Times New Roman" panose="02020603050405020304" pitchFamily="18" charset="0"/>
                <a:cs typeface="Times New Roman" panose="02020603050405020304" pitchFamily="18" charset="0"/>
              </a:rPr>
              <a:t>Bu anlamda tüm değer zincirini hedefleyen gerekli teşviklerin, Türkiye'nin geri dönüşüm kapasitelerine ve teknolojik gelişmelere yönelik yatırımları yönlendirecek şekilde düzenlenmesi önem taşıyor. </a:t>
            </a:r>
          </a:p>
          <a:p>
            <a:pPr marL="12700" marR="5080" algn="just" rtl="0">
              <a:lnSpc>
                <a:spcPct val="108300"/>
              </a:lnSpc>
              <a:spcBef>
                <a:spcPts val="850"/>
              </a:spcBef>
            </a:pPr>
            <a:r>
              <a:rPr lang="tr-TR" sz="1000" dirty="0">
                <a:solidFill>
                  <a:schemeClr val="tx1"/>
                </a:solidFill>
                <a:latin typeface="Times New Roman" panose="02020603050405020304" pitchFamily="18" charset="0"/>
                <a:cs typeface="+mn-cs"/>
                <a:sym typeface=""/>
              </a:rPr>
              <a:t>Çünkü </a:t>
            </a:r>
            <a:r>
              <a:rPr lang="tr" sz="1000" dirty="0">
                <a:solidFill>
                  <a:schemeClr val="tx1"/>
                </a:solidFill>
                <a:latin typeface="Times New Roman" panose="02020603050405020304" pitchFamily="18" charset="0"/>
                <a:cs typeface="+mn-cs"/>
                <a:sym typeface=""/>
              </a:rPr>
              <a:t>Türk plastik geri dönüşüm endüstrisinin korunması, Türkiye'nin yeşil ve dijital geçişlerinin başarısının ayrılmaz </a:t>
            </a:r>
            <a:r>
              <a:rPr lang="tr-TR" sz="1000" dirty="0">
                <a:solidFill>
                  <a:schemeClr val="tx1"/>
                </a:solidFill>
                <a:latin typeface="Times New Roman" panose="02020603050405020304" pitchFamily="18" charset="0"/>
                <a:cs typeface="+mn-cs"/>
                <a:sym typeface=""/>
              </a:rPr>
              <a:t>bir parçası olarak kritik bir önem taşıyor.</a:t>
            </a:r>
            <a:endParaRPr lang="en-US" sz="1000" dirty="0">
              <a:solidFill>
                <a:srgbClr val="FF0000"/>
              </a:solidFill>
              <a:highlight>
                <a:srgbClr val="FFFF00"/>
              </a:highlight>
              <a:latin typeface="Times New Roman" panose="02020603050405020304" pitchFamily="18" charset="0"/>
              <a:cs typeface="+mn-cs"/>
              <a:sym typeface=""/>
            </a:endParaRPr>
          </a:p>
        </p:txBody>
      </p:sp>
      <p:pic>
        <p:nvPicPr>
          <p:cNvPr id="6" name="object 6"/>
          <p:cNvPicPr/>
          <p:nvPr/>
        </p:nvPicPr>
        <p:blipFill>
          <a:blip r:embed="rId2" cstate="print"/>
          <a:stretch>
            <a:fillRect/>
          </a:stretch>
        </p:blipFill>
        <p:spPr>
          <a:xfrm>
            <a:off x="120650" y="6925679"/>
            <a:ext cx="3444784" cy="3767721"/>
          </a:xfrm>
          <a:prstGeom prst="rect">
            <a:avLst/>
          </a:prstGeom>
        </p:spPr>
      </p:pic>
      <p:pic>
        <p:nvPicPr>
          <p:cNvPr id="8" name="Resim 7">
            <a:extLst>
              <a:ext uri="{FF2B5EF4-FFF2-40B4-BE49-F238E27FC236}">
                <a16:creationId xmlns:a16="http://schemas.microsoft.com/office/drawing/2014/main" id="{87016E49-1B9E-4B85-AA7B-F6FD943DE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11" y="-17148"/>
            <a:ext cx="7560309" cy="4434205"/>
          </a:xfrm>
          <a:custGeom>
            <a:avLst/>
            <a:gdLst/>
            <a:ahLst/>
            <a:cxnLst/>
            <a:rect l="l" t="t" r="r" b="b"/>
            <a:pathLst>
              <a:path w="7560309" h="4434205">
                <a:moveTo>
                  <a:pt x="7559992" y="0"/>
                </a:moveTo>
                <a:lnTo>
                  <a:pt x="0" y="0"/>
                </a:lnTo>
                <a:lnTo>
                  <a:pt x="0" y="4433989"/>
                </a:lnTo>
                <a:lnTo>
                  <a:pt x="7559992" y="4433989"/>
                </a:lnTo>
                <a:lnTo>
                  <a:pt x="7559992" y="0"/>
                </a:lnTo>
                <a:close/>
              </a:path>
            </a:pathLst>
          </a:custGeom>
          <a:solidFill>
            <a:srgbClr val="69C4A0"/>
          </a:solidFill>
        </p:spPr>
        <p:txBody>
          <a:bodyPr wrap="square" lIns="0" tIns="0" rIns="0" bIns="0" rtlCol="0"/>
          <a:lstStyle/>
          <a:p>
            <a:pPr rtl="0"/>
            <a:endParaRPr dirty="0"/>
          </a:p>
        </p:txBody>
      </p:sp>
      <p:sp>
        <p:nvSpPr>
          <p:cNvPr id="4" name="object 4" descr="&quot;Plastikte&quot; diyerek tekil kullansak? "/>
          <p:cNvSpPr txBox="1">
            <a:spLocks noGrp="1"/>
          </p:cNvSpPr>
          <p:nvPr>
            <p:ph type="title"/>
          </p:nvPr>
        </p:nvSpPr>
        <p:spPr>
          <a:xfrm>
            <a:off x="496394" y="1788637"/>
            <a:ext cx="6710856" cy="1541448"/>
          </a:xfrm>
          <a:prstGeom prst="rect">
            <a:avLst/>
          </a:prstGeom>
        </p:spPr>
        <p:txBody>
          <a:bodyPr vert="horz" wrap="square" lIns="0" tIns="63500" rIns="0" bIns="0" rtlCol="0">
            <a:spAutoFit/>
          </a:bodyPr>
          <a:lstStyle/>
          <a:p>
            <a:pPr marL="12700" marR="5080" rtl="0">
              <a:spcBef>
                <a:spcPts val="500"/>
              </a:spcBef>
            </a:pPr>
            <a:r>
              <a:rPr lang="tr" sz="3200" dirty="0">
                <a:latin typeface="Tahoma" panose="020B0604030504040204" pitchFamily="34" charset="0"/>
                <a:cs typeface="+mn-cs"/>
                <a:sym typeface=""/>
              </a:rPr>
              <a:t>PLASTİKLERDE </a:t>
            </a:r>
            <a:br>
              <a:rPr lang="tr" sz="3200" dirty="0">
                <a:latin typeface="Tahoma" panose="020B0604030504040204" pitchFamily="34" charset="0"/>
                <a:cs typeface="+mn-cs"/>
                <a:sym typeface=""/>
              </a:rPr>
            </a:br>
            <a:r>
              <a:rPr lang="tr" sz="3200" dirty="0">
                <a:latin typeface="Tahoma" panose="020B0604030504040204" pitchFamily="34" charset="0"/>
                <a:cs typeface="+mn-cs"/>
                <a:sym typeface=""/>
              </a:rPr>
              <a:t>DÖNGÜSEL EKONOMİ İÇİN ÖNCELİKLERİMİZ</a:t>
            </a:r>
          </a:p>
        </p:txBody>
      </p:sp>
      <p:grpSp>
        <p:nvGrpSpPr>
          <p:cNvPr id="15" name="object 15"/>
          <p:cNvGrpSpPr/>
          <p:nvPr/>
        </p:nvGrpSpPr>
        <p:grpSpPr>
          <a:xfrm>
            <a:off x="1734107" y="7064430"/>
            <a:ext cx="737870" cy="737870"/>
            <a:chOff x="1606407" y="7052548"/>
            <a:chExt cx="737870" cy="737870"/>
          </a:xfrm>
        </p:grpSpPr>
        <p:sp>
          <p:nvSpPr>
            <p:cNvPr id="16" name="object 16"/>
            <p:cNvSpPr/>
            <p:nvPr/>
          </p:nvSpPr>
          <p:spPr>
            <a:xfrm>
              <a:off x="1606407" y="7052548"/>
              <a:ext cx="737870" cy="737870"/>
            </a:xfrm>
            <a:custGeom>
              <a:avLst/>
              <a:gdLst/>
              <a:ahLst/>
              <a:cxnLst/>
              <a:rect l="l" t="t" r="r" b="b"/>
              <a:pathLst>
                <a:path w="737869" h="737870">
                  <a:moveTo>
                    <a:pt x="368706" y="0"/>
                  </a:moveTo>
                  <a:lnTo>
                    <a:pt x="320032" y="3163"/>
                  </a:lnTo>
                  <a:lnTo>
                    <a:pt x="272814" y="12522"/>
                  </a:lnTo>
                  <a:lnTo>
                    <a:pt x="227526" y="27881"/>
                  </a:lnTo>
                  <a:lnTo>
                    <a:pt x="184643" y="49042"/>
                  </a:lnTo>
                  <a:lnTo>
                    <a:pt x="144639" y="75810"/>
                  </a:lnTo>
                  <a:lnTo>
                    <a:pt x="107988" y="107988"/>
                  </a:lnTo>
                  <a:lnTo>
                    <a:pt x="75810" y="144644"/>
                  </a:lnTo>
                  <a:lnTo>
                    <a:pt x="49042" y="184649"/>
                  </a:lnTo>
                  <a:lnTo>
                    <a:pt x="27881" y="227531"/>
                  </a:lnTo>
                  <a:lnTo>
                    <a:pt x="12522" y="272817"/>
                  </a:lnTo>
                  <a:lnTo>
                    <a:pt x="3163" y="320033"/>
                  </a:lnTo>
                  <a:lnTo>
                    <a:pt x="0" y="368706"/>
                  </a:lnTo>
                  <a:lnTo>
                    <a:pt x="3163" y="417375"/>
                  </a:lnTo>
                  <a:lnTo>
                    <a:pt x="12522" y="464589"/>
                  </a:lnTo>
                  <a:lnTo>
                    <a:pt x="27881" y="509874"/>
                  </a:lnTo>
                  <a:lnTo>
                    <a:pt x="49042" y="552756"/>
                  </a:lnTo>
                  <a:lnTo>
                    <a:pt x="75810" y="592760"/>
                  </a:lnTo>
                  <a:lnTo>
                    <a:pt x="107988" y="629412"/>
                  </a:lnTo>
                  <a:lnTo>
                    <a:pt x="144639" y="661589"/>
                  </a:lnTo>
                  <a:lnTo>
                    <a:pt x="184643" y="688357"/>
                  </a:lnTo>
                  <a:lnTo>
                    <a:pt x="227526" y="709518"/>
                  </a:lnTo>
                  <a:lnTo>
                    <a:pt x="272814" y="724877"/>
                  </a:lnTo>
                  <a:lnTo>
                    <a:pt x="320032" y="734236"/>
                  </a:lnTo>
                  <a:lnTo>
                    <a:pt x="368706" y="737400"/>
                  </a:lnTo>
                  <a:lnTo>
                    <a:pt x="417375" y="734236"/>
                  </a:lnTo>
                  <a:lnTo>
                    <a:pt x="464589" y="724877"/>
                  </a:lnTo>
                  <a:lnTo>
                    <a:pt x="491474" y="715759"/>
                  </a:lnTo>
                  <a:lnTo>
                    <a:pt x="368706" y="715759"/>
                  </a:lnTo>
                  <a:lnTo>
                    <a:pt x="343439" y="714844"/>
                  </a:lnTo>
                  <a:lnTo>
                    <a:pt x="318660" y="712146"/>
                  </a:lnTo>
                  <a:lnTo>
                    <a:pt x="294431" y="707733"/>
                  </a:lnTo>
                  <a:lnTo>
                    <a:pt x="270814" y="701675"/>
                  </a:lnTo>
                  <a:lnTo>
                    <a:pt x="287574" y="692289"/>
                  </a:lnTo>
                  <a:lnTo>
                    <a:pt x="243268" y="692289"/>
                  </a:lnTo>
                  <a:lnTo>
                    <a:pt x="201547" y="672765"/>
                  </a:lnTo>
                  <a:lnTo>
                    <a:pt x="163051" y="648086"/>
                  </a:lnTo>
                  <a:lnTo>
                    <a:pt x="128230" y="618701"/>
                  </a:lnTo>
                  <a:lnTo>
                    <a:pt x="97533" y="585060"/>
                  </a:lnTo>
                  <a:lnTo>
                    <a:pt x="71410" y="547610"/>
                  </a:lnTo>
                  <a:lnTo>
                    <a:pt x="50310" y="506801"/>
                  </a:lnTo>
                  <a:lnTo>
                    <a:pt x="34682" y="463082"/>
                  </a:lnTo>
                  <a:lnTo>
                    <a:pt x="24973" y="416858"/>
                  </a:lnTo>
                  <a:lnTo>
                    <a:pt x="21640" y="368706"/>
                  </a:lnTo>
                  <a:lnTo>
                    <a:pt x="23597" y="331755"/>
                  </a:lnTo>
                  <a:lnTo>
                    <a:pt x="29330" y="295921"/>
                  </a:lnTo>
                  <a:lnTo>
                    <a:pt x="38635" y="261398"/>
                  </a:lnTo>
                  <a:lnTo>
                    <a:pt x="51307" y="228384"/>
                  </a:lnTo>
                  <a:lnTo>
                    <a:pt x="136410" y="203669"/>
                  </a:lnTo>
                  <a:lnTo>
                    <a:pt x="137951" y="202057"/>
                  </a:lnTo>
                  <a:lnTo>
                    <a:pt x="64350" y="202057"/>
                  </a:lnTo>
                  <a:lnTo>
                    <a:pt x="89013" y="163460"/>
                  </a:lnTo>
                  <a:lnTo>
                    <a:pt x="118401" y="128545"/>
                  </a:lnTo>
                  <a:lnTo>
                    <a:pt x="152063" y="97762"/>
                  </a:lnTo>
                  <a:lnTo>
                    <a:pt x="189549" y="71562"/>
                  </a:lnTo>
                  <a:lnTo>
                    <a:pt x="230406" y="50399"/>
                  </a:lnTo>
                  <a:lnTo>
                    <a:pt x="274186" y="34723"/>
                  </a:lnTo>
                  <a:lnTo>
                    <a:pt x="320436" y="24986"/>
                  </a:lnTo>
                  <a:lnTo>
                    <a:pt x="368706" y="21640"/>
                  </a:lnTo>
                  <a:lnTo>
                    <a:pt x="493217" y="21640"/>
                  </a:lnTo>
                  <a:lnTo>
                    <a:pt x="463403" y="12312"/>
                  </a:lnTo>
                  <a:lnTo>
                    <a:pt x="432342" y="5486"/>
                  </a:lnTo>
                  <a:lnTo>
                    <a:pt x="400743" y="1375"/>
                  </a:lnTo>
                  <a:lnTo>
                    <a:pt x="368706" y="0"/>
                  </a:lnTo>
                  <a:close/>
                </a:path>
                <a:path w="737869" h="737870">
                  <a:moveTo>
                    <a:pt x="531698" y="564934"/>
                  </a:moveTo>
                  <a:lnTo>
                    <a:pt x="438594" y="617016"/>
                  </a:lnTo>
                  <a:lnTo>
                    <a:pt x="416788" y="712406"/>
                  </a:lnTo>
                  <a:lnTo>
                    <a:pt x="404935" y="713851"/>
                  </a:lnTo>
                  <a:lnTo>
                    <a:pt x="392966" y="714902"/>
                  </a:lnTo>
                  <a:lnTo>
                    <a:pt x="380887" y="715542"/>
                  </a:lnTo>
                  <a:lnTo>
                    <a:pt x="368706" y="715759"/>
                  </a:lnTo>
                  <a:lnTo>
                    <a:pt x="491474" y="715759"/>
                  </a:lnTo>
                  <a:lnTo>
                    <a:pt x="509874" y="709518"/>
                  </a:lnTo>
                  <a:lnTo>
                    <a:pt x="512155" y="708393"/>
                  </a:lnTo>
                  <a:lnTo>
                    <a:pt x="439902" y="708393"/>
                  </a:lnTo>
                  <a:lnTo>
                    <a:pt x="457542" y="631215"/>
                  </a:lnTo>
                  <a:lnTo>
                    <a:pt x="534708" y="588060"/>
                  </a:lnTo>
                  <a:lnTo>
                    <a:pt x="621761" y="588060"/>
                  </a:lnTo>
                  <a:lnTo>
                    <a:pt x="531698" y="564934"/>
                  </a:lnTo>
                  <a:close/>
                </a:path>
                <a:path w="737869" h="737870">
                  <a:moveTo>
                    <a:pt x="621761" y="588060"/>
                  </a:moveTo>
                  <a:lnTo>
                    <a:pt x="534708" y="588060"/>
                  </a:lnTo>
                  <a:lnTo>
                    <a:pt x="618350" y="609536"/>
                  </a:lnTo>
                  <a:lnTo>
                    <a:pt x="580204" y="643672"/>
                  </a:lnTo>
                  <a:lnTo>
                    <a:pt x="537322" y="671952"/>
                  </a:lnTo>
                  <a:lnTo>
                    <a:pt x="490343" y="693738"/>
                  </a:lnTo>
                  <a:lnTo>
                    <a:pt x="439902" y="708393"/>
                  </a:lnTo>
                  <a:lnTo>
                    <a:pt x="512155" y="708393"/>
                  </a:lnTo>
                  <a:lnTo>
                    <a:pt x="552756" y="688357"/>
                  </a:lnTo>
                  <a:lnTo>
                    <a:pt x="592760" y="661589"/>
                  </a:lnTo>
                  <a:lnTo>
                    <a:pt x="629412" y="629412"/>
                  </a:lnTo>
                  <a:lnTo>
                    <a:pt x="661589" y="592760"/>
                  </a:lnTo>
                  <a:lnTo>
                    <a:pt x="662516" y="591375"/>
                  </a:lnTo>
                  <a:lnTo>
                    <a:pt x="634669" y="591375"/>
                  </a:lnTo>
                  <a:lnTo>
                    <a:pt x="621761" y="588060"/>
                  </a:lnTo>
                  <a:close/>
                </a:path>
                <a:path w="737869" h="737870">
                  <a:moveTo>
                    <a:pt x="353511" y="510108"/>
                  </a:moveTo>
                  <a:lnTo>
                    <a:pt x="323964" y="510108"/>
                  </a:lnTo>
                  <a:lnTo>
                    <a:pt x="365975" y="555294"/>
                  </a:lnTo>
                  <a:lnTo>
                    <a:pt x="320141" y="593496"/>
                  </a:lnTo>
                  <a:lnTo>
                    <a:pt x="303110" y="658774"/>
                  </a:lnTo>
                  <a:lnTo>
                    <a:pt x="243268" y="692289"/>
                  </a:lnTo>
                  <a:lnTo>
                    <a:pt x="287574" y="692289"/>
                  </a:lnTo>
                  <a:lnTo>
                    <a:pt x="321729" y="673163"/>
                  </a:lnTo>
                  <a:lnTo>
                    <a:pt x="339331" y="605675"/>
                  </a:lnTo>
                  <a:lnTo>
                    <a:pt x="397395" y="557301"/>
                  </a:lnTo>
                  <a:lnTo>
                    <a:pt x="353511" y="510108"/>
                  </a:lnTo>
                  <a:close/>
                </a:path>
                <a:path w="737869" h="737870">
                  <a:moveTo>
                    <a:pt x="217182" y="225120"/>
                  </a:moveTo>
                  <a:lnTo>
                    <a:pt x="174073" y="230928"/>
                  </a:lnTo>
                  <a:lnTo>
                    <a:pt x="135305" y="247315"/>
                  </a:lnTo>
                  <a:lnTo>
                    <a:pt x="102439" y="272721"/>
                  </a:lnTo>
                  <a:lnTo>
                    <a:pt x="77033" y="305587"/>
                  </a:lnTo>
                  <a:lnTo>
                    <a:pt x="60647" y="344354"/>
                  </a:lnTo>
                  <a:lnTo>
                    <a:pt x="54838" y="387464"/>
                  </a:lnTo>
                  <a:lnTo>
                    <a:pt x="57955" y="419379"/>
                  </a:lnTo>
                  <a:lnTo>
                    <a:pt x="67111" y="449619"/>
                  </a:lnTo>
                  <a:lnTo>
                    <a:pt x="82018" y="477480"/>
                  </a:lnTo>
                  <a:lnTo>
                    <a:pt x="102387" y="502259"/>
                  </a:lnTo>
                  <a:lnTo>
                    <a:pt x="217182" y="614743"/>
                  </a:lnTo>
                  <a:lnTo>
                    <a:pt x="248106" y="584441"/>
                  </a:lnTo>
                  <a:lnTo>
                    <a:pt x="217182" y="584441"/>
                  </a:lnTo>
                  <a:lnTo>
                    <a:pt x="117611" y="486867"/>
                  </a:lnTo>
                  <a:lnTo>
                    <a:pt x="100016" y="465443"/>
                  </a:lnTo>
                  <a:lnTo>
                    <a:pt x="87112" y="441315"/>
                  </a:lnTo>
                  <a:lnTo>
                    <a:pt x="79180" y="415116"/>
                  </a:lnTo>
                  <a:lnTo>
                    <a:pt x="76479" y="387464"/>
                  </a:lnTo>
                  <a:lnTo>
                    <a:pt x="83664" y="343038"/>
                  </a:lnTo>
                  <a:lnTo>
                    <a:pt x="103662" y="304420"/>
                  </a:lnTo>
                  <a:lnTo>
                    <a:pt x="134138" y="273944"/>
                  </a:lnTo>
                  <a:lnTo>
                    <a:pt x="172757" y="253946"/>
                  </a:lnTo>
                  <a:lnTo>
                    <a:pt x="217182" y="246761"/>
                  </a:lnTo>
                  <a:lnTo>
                    <a:pt x="297442" y="246761"/>
                  </a:lnTo>
                  <a:lnTo>
                    <a:pt x="283798" y="239430"/>
                  </a:lnTo>
                  <a:lnTo>
                    <a:pt x="262763" y="231636"/>
                  </a:lnTo>
                  <a:lnTo>
                    <a:pt x="240480" y="226788"/>
                  </a:lnTo>
                  <a:lnTo>
                    <a:pt x="217182" y="225120"/>
                  </a:lnTo>
                  <a:close/>
                </a:path>
                <a:path w="737869" h="737870">
                  <a:moveTo>
                    <a:pt x="714013" y="496620"/>
                  </a:moveTo>
                  <a:lnTo>
                    <a:pt x="691324" y="496620"/>
                  </a:lnTo>
                  <a:lnTo>
                    <a:pt x="679968" y="522093"/>
                  </a:lnTo>
                  <a:lnTo>
                    <a:pt x="666673" y="546441"/>
                  </a:lnTo>
                  <a:lnTo>
                    <a:pt x="651540" y="569567"/>
                  </a:lnTo>
                  <a:lnTo>
                    <a:pt x="634669" y="591375"/>
                  </a:lnTo>
                  <a:lnTo>
                    <a:pt x="662516" y="591375"/>
                  </a:lnTo>
                  <a:lnTo>
                    <a:pt x="688357" y="552756"/>
                  </a:lnTo>
                  <a:lnTo>
                    <a:pt x="709518" y="509874"/>
                  </a:lnTo>
                  <a:lnTo>
                    <a:pt x="714013" y="496620"/>
                  </a:lnTo>
                  <a:close/>
                </a:path>
                <a:path w="737869" h="737870">
                  <a:moveTo>
                    <a:pt x="297442" y="246761"/>
                  </a:moveTo>
                  <a:lnTo>
                    <a:pt x="217182" y="246761"/>
                  </a:lnTo>
                  <a:lnTo>
                    <a:pt x="261606" y="253946"/>
                  </a:lnTo>
                  <a:lnTo>
                    <a:pt x="300222" y="273944"/>
                  </a:lnTo>
                  <a:lnTo>
                    <a:pt x="330694" y="304420"/>
                  </a:lnTo>
                  <a:lnTo>
                    <a:pt x="350689" y="343038"/>
                  </a:lnTo>
                  <a:lnTo>
                    <a:pt x="357873" y="387464"/>
                  </a:lnTo>
                  <a:lnTo>
                    <a:pt x="355173" y="415124"/>
                  </a:lnTo>
                  <a:lnTo>
                    <a:pt x="347246" y="441323"/>
                  </a:lnTo>
                  <a:lnTo>
                    <a:pt x="334345" y="465452"/>
                  </a:lnTo>
                  <a:lnTo>
                    <a:pt x="316698" y="486918"/>
                  </a:lnTo>
                  <a:lnTo>
                    <a:pt x="217182" y="584441"/>
                  </a:lnTo>
                  <a:lnTo>
                    <a:pt x="248106" y="584441"/>
                  </a:lnTo>
                  <a:lnTo>
                    <a:pt x="323964" y="510108"/>
                  </a:lnTo>
                  <a:lnTo>
                    <a:pt x="353511" y="510108"/>
                  </a:lnTo>
                  <a:lnTo>
                    <a:pt x="339115" y="494626"/>
                  </a:lnTo>
                  <a:lnTo>
                    <a:pt x="356450" y="470983"/>
                  </a:lnTo>
                  <a:lnTo>
                    <a:pt x="369117" y="444879"/>
                  </a:lnTo>
                  <a:lnTo>
                    <a:pt x="376886" y="416858"/>
                  </a:lnTo>
                  <a:lnTo>
                    <a:pt x="379526" y="387464"/>
                  </a:lnTo>
                  <a:lnTo>
                    <a:pt x="375492" y="351422"/>
                  </a:lnTo>
                  <a:lnTo>
                    <a:pt x="363985" y="318188"/>
                  </a:lnTo>
                  <a:lnTo>
                    <a:pt x="345901" y="288655"/>
                  </a:lnTo>
                  <a:lnTo>
                    <a:pt x="322135" y="263715"/>
                  </a:lnTo>
                  <a:lnTo>
                    <a:pt x="325729" y="249936"/>
                  </a:lnTo>
                  <a:lnTo>
                    <a:pt x="303352" y="249936"/>
                  </a:lnTo>
                  <a:lnTo>
                    <a:pt x="297442" y="246761"/>
                  </a:lnTo>
                  <a:close/>
                </a:path>
                <a:path w="737869" h="737870">
                  <a:moveTo>
                    <a:pt x="493217" y="21640"/>
                  </a:moveTo>
                  <a:lnTo>
                    <a:pt x="368706" y="21640"/>
                  </a:lnTo>
                  <a:lnTo>
                    <a:pt x="394977" y="22623"/>
                  </a:lnTo>
                  <a:lnTo>
                    <a:pt x="420944" y="25561"/>
                  </a:lnTo>
                  <a:lnTo>
                    <a:pt x="446544" y="30438"/>
                  </a:lnTo>
                  <a:lnTo>
                    <a:pt x="471716" y="37236"/>
                  </a:lnTo>
                  <a:lnTo>
                    <a:pt x="447301" y="62281"/>
                  </a:lnTo>
                  <a:lnTo>
                    <a:pt x="428707" y="92103"/>
                  </a:lnTo>
                  <a:lnTo>
                    <a:pt x="416866" y="125768"/>
                  </a:lnTo>
                  <a:lnTo>
                    <a:pt x="412711" y="162344"/>
                  </a:lnTo>
                  <a:lnTo>
                    <a:pt x="413385" y="177258"/>
                  </a:lnTo>
                  <a:lnTo>
                    <a:pt x="415385" y="191895"/>
                  </a:lnTo>
                  <a:lnTo>
                    <a:pt x="418680" y="206187"/>
                  </a:lnTo>
                  <a:lnTo>
                    <a:pt x="423240" y="220065"/>
                  </a:lnTo>
                  <a:lnTo>
                    <a:pt x="388543" y="280771"/>
                  </a:lnTo>
                  <a:lnTo>
                    <a:pt x="449173" y="345948"/>
                  </a:lnTo>
                  <a:lnTo>
                    <a:pt x="458266" y="444487"/>
                  </a:lnTo>
                  <a:lnTo>
                    <a:pt x="538734" y="456869"/>
                  </a:lnTo>
                  <a:lnTo>
                    <a:pt x="612902" y="517690"/>
                  </a:lnTo>
                  <a:lnTo>
                    <a:pt x="691324" y="496620"/>
                  </a:lnTo>
                  <a:lnTo>
                    <a:pt x="714013" y="496620"/>
                  </a:lnTo>
                  <a:lnTo>
                    <a:pt x="714940" y="493890"/>
                  </a:lnTo>
                  <a:lnTo>
                    <a:pt x="618020" y="493890"/>
                  </a:lnTo>
                  <a:lnTo>
                    <a:pt x="547878" y="436384"/>
                  </a:lnTo>
                  <a:lnTo>
                    <a:pt x="478269" y="425665"/>
                  </a:lnTo>
                  <a:lnTo>
                    <a:pt x="470052" y="336613"/>
                  </a:lnTo>
                  <a:lnTo>
                    <a:pt x="415239" y="277685"/>
                  </a:lnTo>
                  <a:lnTo>
                    <a:pt x="434581" y="243840"/>
                  </a:lnTo>
                  <a:lnTo>
                    <a:pt x="460782" y="243840"/>
                  </a:lnTo>
                  <a:lnTo>
                    <a:pt x="457898" y="240328"/>
                  </a:lnTo>
                  <a:lnTo>
                    <a:pt x="444987" y="216195"/>
                  </a:lnTo>
                  <a:lnTo>
                    <a:pt x="437053" y="189995"/>
                  </a:lnTo>
                  <a:lnTo>
                    <a:pt x="434352" y="162344"/>
                  </a:lnTo>
                  <a:lnTo>
                    <a:pt x="441537" y="117918"/>
                  </a:lnTo>
                  <a:lnTo>
                    <a:pt x="461535" y="79300"/>
                  </a:lnTo>
                  <a:lnTo>
                    <a:pt x="492012" y="48824"/>
                  </a:lnTo>
                  <a:lnTo>
                    <a:pt x="530630" y="28825"/>
                  </a:lnTo>
                  <a:lnTo>
                    <a:pt x="573878" y="21831"/>
                  </a:lnTo>
                  <a:lnTo>
                    <a:pt x="493826" y="21831"/>
                  </a:lnTo>
                  <a:lnTo>
                    <a:pt x="493217" y="21640"/>
                  </a:lnTo>
                  <a:close/>
                </a:path>
                <a:path w="737869" h="737870">
                  <a:moveTo>
                    <a:pt x="722517" y="265772"/>
                  </a:moveTo>
                  <a:lnTo>
                    <a:pt x="700201" y="265772"/>
                  </a:lnTo>
                  <a:lnTo>
                    <a:pt x="706983" y="290925"/>
                  </a:lnTo>
                  <a:lnTo>
                    <a:pt x="711847" y="316506"/>
                  </a:lnTo>
                  <a:lnTo>
                    <a:pt x="714778" y="342453"/>
                  </a:lnTo>
                  <a:lnTo>
                    <a:pt x="715759" y="368706"/>
                  </a:lnTo>
                  <a:lnTo>
                    <a:pt x="714743" y="395378"/>
                  </a:lnTo>
                  <a:lnTo>
                    <a:pt x="711746" y="421508"/>
                  </a:lnTo>
                  <a:lnTo>
                    <a:pt x="706843" y="447021"/>
                  </a:lnTo>
                  <a:lnTo>
                    <a:pt x="700112" y="471843"/>
                  </a:lnTo>
                  <a:lnTo>
                    <a:pt x="618020" y="493890"/>
                  </a:lnTo>
                  <a:lnTo>
                    <a:pt x="714940" y="493890"/>
                  </a:lnTo>
                  <a:lnTo>
                    <a:pt x="724877" y="464589"/>
                  </a:lnTo>
                  <a:lnTo>
                    <a:pt x="734236" y="417375"/>
                  </a:lnTo>
                  <a:lnTo>
                    <a:pt x="737400" y="368706"/>
                  </a:lnTo>
                  <a:lnTo>
                    <a:pt x="736016" y="336613"/>
                  </a:lnTo>
                  <a:lnTo>
                    <a:pt x="731924" y="305125"/>
                  </a:lnTo>
                  <a:lnTo>
                    <a:pt x="725114" y="274089"/>
                  </a:lnTo>
                  <a:lnTo>
                    <a:pt x="722517" y="265772"/>
                  </a:lnTo>
                  <a:close/>
                </a:path>
                <a:path w="737869" h="737870">
                  <a:moveTo>
                    <a:pt x="460782" y="243840"/>
                  </a:moveTo>
                  <a:lnTo>
                    <a:pt x="434581" y="243840"/>
                  </a:lnTo>
                  <a:lnTo>
                    <a:pt x="440127" y="252691"/>
                  </a:lnTo>
                  <a:lnTo>
                    <a:pt x="446263" y="261208"/>
                  </a:lnTo>
                  <a:lnTo>
                    <a:pt x="452978" y="269366"/>
                  </a:lnTo>
                  <a:lnTo>
                    <a:pt x="460260" y="277139"/>
                  </a:lnTo>
                  <a:lnTo>
                    <a:pt x="575056" y="389623"/>
                  </a:lnTo>
                  <a:lnTo>
                    <a:pt x="605980" y="359321"/>
                  </a:lnTo>
                  <a:lnTo>
                    <a:pt x="575056" y="359321"/>
                  </a:lnTo>
                  <a:lnTo>
                    <a:pt x="475507" y="261759"/>
                  </a:lnTo>
                  <a:lnTo>
                    <a:pt x="460782" y="243840"/>
                  </a:lnTo>
                  <a:close/>
                </a:path>
                <a:path w="737869" h="737870">
                  <a:moveTo>
                    <a:pt x="655614" y="21640"/>
                  </a:moveTo>
                  <a:lnTo>
                    <a:pt x="575056" y="21640"/>
                  </a:lnTo>
                  <a:lnTo>
                    <a:pt x="619481" y="28825"/>
                  </a:lnTo>
                  <a:lnTo>
                    <a:pt x="658099" y="48824"/>
                  </a:lnTo>
                  <a:lnTo>
                    <a:pt x="688576" y="79300"/>
                  </a:lnTo>
                  <a:lnTo>
                    <a:pt x="708574" y="117918"/>
                  </a:lnTo>
                  <a:lnTo>
                    <a:pt x="715759" y="162344"/>
                  </a:lnTo>
                  <a:lnTo>
                    <a:pt x="713057" y="190004"/>
                  </a:lnTo>
                  <a:lnTo>
                    <a:pt x="705126" y="216204"/>
                  </a:lnTo>
                  <a:lnTo>
                    <a:pt x="692224" y="240332"/>
                  </a:lnTo>
                  <a:lnTo>
                    <a:pt x="674585" y="261797"/>
                  </a:lnTo>
                  <a:lnTo>
                    <a:pt x="575056" y="359321"/>
                  </a:lnTo>
                  <a:lnTo>
                    <a:pt x="605980" y="359321"/>
                  </a:lnTo>
                  <a:lnTo>
                    <a:pt x="689851" y="277139"/>
                  </a:lnTo>
                  <a:lnTo>
                    <a:pt x="693496" y="273494"/>
                  </a:lnTo>
                  <a:lnTo>
                    <a:pt x="696950" y="269697"/>
                  </a:lnTo>
                  <a:lnTo>
                    <a:pt x="700201" y="265772"/>
                  </a:lnTo>
                  <a:lnTo>
                    <a:pt x="722517" y="265772"/>
                  </a:lnTo>
                  <a:lnTo>
                    <a:pt x="715619" y="243687"/>
                  </a:lnTo>
                  <a:lnTo>
                    <a:pt x="725012" y="224746"/>
                  </a:lnTo>
                  <a:lnTo>
                    <a:pt x="731834" y="204735"/>
                  </a:lnTo>
                  <a:lnTo>
                    <a:pt x="735993" y="183864"/>
                  </a:lnTo>
                  <a:lnTo>
                    <a:pt x="737400" y="162344"/>
                  </a:lnTo>
                  <a:lnTo>
                    <a:pt x="731591" y="119238"/>
                  </a:lnTo>
                  <a:lnTo>
                    <a:pt x="715204" y="80472"/>
                  </a:lnTo>
                  <a:lnTo>
                    <a:pt x="689798" y="47605"/>
                  </a:lnTo>
                  <a:lnTo>
                    <a:pt x="656932" y="22198"/>
                  </a:lnTo>
                  <a:lnTo>
                    <a:pt x="655614" y="21640"/>
                  </a:lnTo>
                  <a:close/>
                </a:path>
                <a:path w="737869" h="737870">
                  <a:moveTo>
                    <a:pt x="294656" y="140220"/>
                  </a:moveTo>
                  <a:lnTo>
                    <a:pt x="197040" y="140220"/>
                  </a:lnTo>
                  <a:lnTo>
                    <a:pt x="270637" y="144030"/>
                  </a:lnTo>
                  <a:lnTo>
                    <a:pt x="315087" y="204978"/>
                  </a:lnTo>
                  <a:lnTo>
                    <a:pt x="303352" y="249936"/>
                  </a:lnTo>
                  <a:lnTo>
                    <a:pt x="325729" y="249936"/>
                  </a:lnTo>
                  <a:lnTo>
                    <a:pt x="338620" y="200520"/>
                  </a:lnTo>
                  <a:lnTo>
                    <a:pt x="294656" y="140220"/>
                  </a:lnTo>
                  <a:close/>
                </a:path>
                <a:path w="737869" h="737870">
                  <a:moveTo>
                    <a:pt x="188252" y="118084"/>
                  </a:moveTo>
                  <a:lnTo>
                    <a:pt x="124777" y="184505"/>
                  </a:lnTo>
                  <a:lnTo>
                    <a:pt x="64350" y="202057"/>
                  </a:lnTo>
                  <a:lnTo>
                    <a:pt x="137951" y="202057"/>
                  </a:lnTo>
                  <a:lnTo>
                    <a:pt x="197040" y="140220"/>
                  </a:lnTo>
                  <a:lnTo>
                    <a:pt x="294656" y="140220"/>
                  </a:lnTo>
                  <a:lnTo>
                    <a:pt x="282054" y="122936"/>
                  </a:lnTo>
                  <a:lnTo>
                    <a:pt x="188252" y="118084"/>
                  </a:lnTo>
                  <a:close/>
                </a:path>
                <a:path w="737869" h="737870">
                  <a:moveTo>
                    <a:pt x="575056" y="0"/>
                  </a:moveTo>
                  <a:lnTo>
                    <a:pt x="553246" y="1459"/>
                  </a:lnTo>
                  <a:lnTo>
                    <a:pt x="532312" y="5710"/>
                  </a:lnTo>
                  <a:lnTo>
                    <a:pt x="512442" y="12564"/>
                  </a:lnTo>
                  <a:lnTo>
                    <a:pt x="493826" y="21831"/>
                  </a:lnTo>
                  <a:lnTo>
                    <a:pt x="573878" y="21831"/>
                  </a:lnTo>
                  <a:lnTo>
                    <a:pt x="575056" y="21640"/>
                  </a:lnTo>
                  <a:lnTo>
                    <a:pt x="655614" y="21640"/>
                  </a:lnTo>
                  <a:lnTo>
                    <a:pt x="618165" y="5809"/>
                  </a:lnTo>
                  <a:lnTo>
                    <a:pt x="575056" y="0"/>
                  </a:lnTo>
                  <a:close/>
                </a:path>
              </a:pathLst>
            </a:custGeom>
            <a:solidFill>
              <a:srgbClr val="3E8DCC"/>
            </a:solidFill>
          </p:spPr>
          <p:txBody>
            <a:bodyPr wrap="square" lIns="0" tIns="0" rIns="0" bIns="0" rtlCol="0"/>
            <a:lstStyle/>
            <a:p>
              <a:pPr rtl="0"/>
              <a:endParaRPr dirty="0"/>
            </a:p>
          </p:txBody>
        </p:sp>
        <p:pic>
          <p:nvPicPr>
            <p:cNvPr id="17" name="object 17"/>
            <p:cNvPicPr/>
            <p:nvPr/>
          </p:nvPicPr>
          <p:blipFill>
            <a:blip r:embed="rId2" cstate="print"/>
            <a:stretch>
              <a:fillRect/>
            </a:stretch>
          </p:blipFill>
          <p:spPr>
            <a:xfrm>
              <a:off x="2062415" y="7095844"/>
              <a:ext cx="238099" cy="238099"/>
            </a:xfrm>
            <a:prstGeom prst="rect">
              <a:avLst/>
            </a:prstGeom>
          </p:spPr>
        </p:pic>
        <p:pic>
          <p:nvPicPr>
            <p:cNvPr id="18" name="object 18"/>
            <p:cNvPicPr/>
            <p:nvPr/>
          </p:nvPicPr>
          <p:blipFill>
            <a:blip r:embed="rId3" cstate="print"/>
            <a:stretch>
              <a:fillRect/>
            </a:stretch>
          </p:blipFill>
          <p:spPr>
            <a:xfrm>
              <a:off x="1704535" y="7320959"/>
              <a:ext cx="238099" cy="238099"/>
            </a:xfrm>
            <a:prstGeom prst="rect">
              <a:avLst/>
            </a:prstGeom>
          </p:spPr>
        </p:pic>
      </p:grpSp>
      <p:grpSp>
        <p:nvGrpSpPr>
          <p:cNvPr id="19" name="object 19"/>
          <p:cNvGrpSpPr/>
          <p:nvPr/>
        </p:nvGrpSpPr>
        <p:grpSpPr>
          <a:xfrm>
            <a:off x="3575139" y="5129565"/>
            <a:ext cx="764540" cy="764540"/>
            <a:chOff x="3575139" y="5129565"/>
            <a:chExt cx="764540" cy="764540"/>
          </a:xfrm>
        </p:grpSpPr>
        <p:pic>
          <p:nvPicPr>
            <p:cNvPr id="20" name="object 20"/>
            <p:cNvPicPr/>
            <p:nvPr/>
          </p:nvPicPr>
          <p:blipFill>
            <a:blip r:embed="rId4" cstate="print"/>
            <a:stretch>
              <a:fillRect/>
            </a:stretch>
          </p:blipFill>
          <p:spPr>
            <a:xfrm>
              <a:off x="3773344" y="5327782"/>
              <a:ext cx="110388" cy="110375"/>
            </a:xfrm>
            <a:prstGeom prst="rect">
              <a:avLst/>
            </a:prstGeom>
          </p:spPr>
        </p:pic>
        <p:sp>
          <p:nvSpPr>
            <p:cNvPr id="21" name="object 21"/>
            <p:cNvSpPr/>
            <p:nvPr/>
          </p:nvSpPr>
          <p:spPr>
            <a:xfrm>
              <a:off x="3575139" y="5129568"/>
              <a:ext cx="764540" cy="764540"/>
            </a:xfrm>
            <a:custGeom>
              <a:avLst/>
              <a:gdLst/>
              <a:ahLst/>
              <a:cxnLst/>
              <a:rect l="l" t="t" r="r" b="b"/>
              <a:pathLst>
                <a:path w="764539" h="764539">
                  <a:moveTo>
                    <a:pt x="416420" y="255181"/>
                  </a:moveTo>
                  <a:lnTo>
                    <a:pt x="414324" y="249428"/>
                  </a:lnTo>
                  <a:lnTo>
                    <a:pt x="409981" y="244894"/>
                  </a:lnTo>
                  <a:lnTo>
                    <a:pt x="389928" y="226860"/>
                  </a:lnTo>
                  <a:lnTo>
                    <a:pt x="389928" y="253415"/>
                  </a:lnTo>
                  <a:lnTo>
                    <a:pt x="351497" y="286080"/>
                  </a:lnTo>
                  <a:lnTo>
                    <a:pt x="313016" y="307467"/>
                  </a:lnTo>
                  <a:lnTo>
                    <a:pt x="274421" y="317804"/>
                  </a:lnTo>
                  <a:lnTo>
                    <a:pt x="235635" y="317347"/>
                  </a:lnTo>
                  <a:lnTo>
                    <a:pt x="196608" y="306311"/>
                  </a:lnTo>
                  <a:lnTo>
                    <a:pt x="157264" y="284924"/>
                  </a:lnTo>
                  <a:lnTo>
                    <a:pt x="117551" y="253415"/>
                  </a:lnTo>
                  <a:lnTo>
                    <a:pt x="157264" y="221907"/>
                  </a:lnTo>
                  <a:lnTo>
                    <a:pt x="196608" y="200520"/>
                  </a:lnTo>
                  <a:lnTo>
                    <a:pt x="235635" y="189484"/>
                  </a:lnTo>
                  <a:lnTo>
                    <a:pt x="274421" y="189026"/>
                  </a:lnTo>
                  <a:lnTo>
                    <a:pt x="313016" y="199364"/>
                  </a:lnTo>
                  <a:lnTo>
                    <a:pt x="351497" y="220764"/>
                  </a:lnTo>
                  <a:lnTo>
                    <a:pt x="389928" y="253415"/>
                  </a:lnTo>
                  <a:lnTo>
                    <a:pt x="389928" y="226860"/>
                  </a:lnTo>
                  <a:lnTo>
                    <a:pt x="371475" y="210261"/>
                  </a:lnTo>
                  <a:lnTo>
                    <a:pt x="337515" y="189026"/>
                  </a:lnTo>
                  <a:lnTo>
                    <a:pt x="332638" y="185966"/>
                  </a:lnTo>
                  <a:lnTo>
                    <a:pt x="293497" y="171831"/>
                  </a:lnTo>
                  <a:lnTo>
                    <a:pt x="254139" y="167614"/>
                  </a:lnTo>
                  <a:lnTo>
                    <a:pt x="214617" y="173151"/>
                  </a:lnTo>
                  <a:lnTo>
                    <a:pt x="174993" y="188201"/>
                  </a:lnTo>
                  <a:lnTo>
                    <a:pt x="135331" y="212598"/>
                  </a:lnTo>
                  <a:lnTo>
                    <a:pt x="95681" y="246100"/>
                  </a:lnTo>
                  <a:lnTo>
                    <a:pt x="91528" y="256413"/>
                  </a:lnTo>
                  <a:lnTo>
                    <a:pt x="95402" y="260438"/>
                  </a:lnTo>
                  <a:lnTo>
                    <a:pt x="130213" y="290474"/>
                  </a:lnTo>
                  <a:lnTo>
                    <a:pt x="168973" y="315582"/>
                  </a:lnTo>
                  <a:lnTo>
                    <a:pt x="211328" y="332816"/>
                  </a:lnTo>
                  <a:lnTo>
                    <a:pt x="256908" y="339204"/>
                  </a:lnTo>
                  <a:lnTo>
                    <a:pt x="296672" y="334225"/>
                  </a:lnTo>
                  <a:lnTo>
                    <a:pt x="335610" y="319379"/>
                  </a:lnTo>
                  <a:lnTo>
                    <a:pt x="338035" y="317804"/>
                  </a:lnTo>
                  <a:lnTo>
                    <a:pt x="373824" y="294741"/>
                  </a:lnTo>
                  <a:lnTo>
                    <a:pt x="411441" y="260400"/>
                  </a:lnTo>
                  <a:lnTo>
                    <a:pt x="416420" y="255181"/>
                  </a:lnTo>
                  <a:close/>
                </a:path>
                <a:path w="764539" h="764539">
                  <a:moveTo>
                    <a:pt x="454660" y="231254"/>
                  </a:moveTo>
                  <a:lnTo>
                    <a:pt x="444982" y="187769"/>
                  </a:lnTo>
                  <a:lnTo>
                    <a:pt x="435546" y="167843"/>
                  </a:lnTo>
                  <a:lnTo>
                    <a:pt x="435546" y="253415"/>
                  </a:lnTo>
                  <a:lnTo>
                    <a:pt x="429628" y="299631"/>
                  </a:lnTo>
                  <a:lnTo>
                    <a:pt x="411835" y="343382"/>
                  </a:lnTo>
                  <a:lnTo>
                    <a:pt x="382206" y="382219"/>
                  </a:lnTo>
                  <a:lnTo>
                    <a:pt x="343357" y="411861"/>
                  </a:lnTo>
                  <a:lnTo>
                    <a:pt x="299605" y="429641"/>
                  </a:lnTo>
                  <a:lnTo>
                    <a:pt x="253403" y="435571"/>
                  </a:lnTo>
                  <a:lnTo>
                    <a:pt x="207200" y="429641"/>
                  </a:lnTo>
                  <a:lnTo>
                    <a:pt x="163449" y="411861"/>
                  </a:lnTo>
                  <a:lnTo>
                    <a:pt x="124612" y="382219"/>
                  </a:lnTo>
                  <a:lnTo>
                    <a:pt x="94970" y="343382"/>
                  </a:lnTo>
                  <a:lnTo>
                    <a:pt x="77177" y="299631"/>
                  </a:lnTo>
                  <a:lnTo>
                    <a:pt x="71259" y="253415"/>
                  </a:lnTo>
                  <a:lnTo>
                    <a:pt x="77177" y="207213"/>
                  </a:lnTo>
                  <a:lnTo>
                    <a:pt x="94970" y="163461"/>
                  </a:lnTo>
                  <a:lnTo>
                    <a:pt x="124612" y="124625"/>
                  </a:lnTo>
                  <a:lnTo>
                    <a:pt x="163449" y="94983"/>
                  </a:lnTo>
                  <a:lnTo>
                    <a:pt x="207200" y="77203"/>
                  </a:lnTo>
                  <a:lnTo>
                    <a:pt x="253403" y="71272"/>
                  </a:lnTo>
                  <a:lnTo>
                    <a:pt x="299605" y="77203"/>
                  </a:lnTo>
                  <a:lnTo>
                    <a:pt x="343357" y="94983"/>
                  </a:lnTo>
                  <a:lnTo>
                    <a:pt x="382206" y="124625"/>
                  </a:lnTo>
                  <a:lnTo>
                    <a:pt x="411835" y="163461"/>
                  </a:lnTo>
                  <a:lnTo>
                    <a:pt x="429628" y="207213"/>
                  </a:lnTo>
                  <a:lnTo>
                    <a:pt x="435546" y="253415"/>
                  </a:lnTo>
                  <a:lnTo>
                    <a:pt x="435546" y="167843"/>
                  </a:lnTo>
                  <a:lnTo>
                    <a:pt x="396544" y="110236"/>
                  </a:lnTo>
                  <a:lnTo>
                    <a:pt x="359930" y="81191"/>
                  </a:lnTo>
                  <a:lnTo>
                    <a:pt x="319024" y="61823"/>
                  </a:lnTo>
                  <a:lnTo>
                    <a:pt x="275564" y="52146"/>
                  </a:lnTo>
                  <a:lnTo>
                    <a:pt x="231228" y="52146"/>
                  </a:lnTo>
                  <a:lnTo>
                    <a:pt x="187718" y="61836"/>
                  </a:lnTo>
                  <a:lnTo>
                    <a:pt x="146812" y="81203"/>
                  </a:lnTo>
                  <a:lnTo>
                    <a:pt x="110210" y="110248"/>
                  </a:lnTo>
                  <a:lnTo>
                    <a:pt x="81178" y="146862"/>
                  </a:lnTo>
                  <a:lnTo>
                    <a:pt x="61810" y="187769"/>
                  </a:lnTo>
                  <a:lnTo>
                    <a:pt x="52120" y="231254"/>
                  </a:lnTo>
                  <a:lnTo>
                    <a:pt x="52120" y="275590"/>
                  </a:lnTo>
                  <a:lnTo>
                    <a:pt x="61810" y="319074"/>
                  </a:lnTo>
                  <a:lnTo>
                    <a:pt x="81178" y="359981"/>
                  </a:lnTo>
                  <a:lnTo>
                    <a:pt x="110223" y="396595"/>
                  </a:lnTo>
                  <a:lnTo>
                    <a:pt x="146824" y="425640"/>
                  </a:lnTo>
                  <a:lnTo>
                    <a:pt x="187731" y="445008"/>
                  </a:lnTo>
                  <a:lnTo>
                    <a:pt x="231216" y="454685"/>
                  </a:lnTo>
                  <a:lnTo>
                    <a:pt x="275551" y="454685"/>
                  </a:lnTo>
                  <a:lnTo>
                    <a:pt x="319036" y="445008"/>
                  </a:lnTo>
                  <a:lnTo>
                    <a:pt x="359943" y="425640"/>
                  </a:lnTo>
                  <a:lnTo>
                    <a:pt x="396557" y="396595"/>
                  </a:lnTo>
                  <a:lnTo>
                    <a:pt x="425602" y="359981"/>
                  </a:lnTo>
                  <a:lnTo>
                    <a:pt x="444969" y="319074"/>
                  </a:lnTo>
                  <a:lnTo>
                    <a:pt x="454660" y="275590"/>
                  </a:lnTo>
                  <a:lnTo>
                    <a:pt x="454660" y="231254"/>
                  </a:lnTo>
                  <a:close/>
                </a:path>
                <a:path w="764539" h="764539">
                  <a:moveTo>
                    <a:pt x="763943" y="692873"/>
                  </a:moveTo>
                  <a:lnTo>
                    <a:pt x="758736" y="666127"/>
                  </a:lnTo>
                  <a:lnTo>
                    <a:pt x="743610" y="643343"/>
                  </a:lnTo>
                  <a:lnTo>
                    <a:pt x="743610" y="692873"/>
                  </a:lnTo>
                  <a:lnTo>
                    <a:pt x="739902" y="711974"/>
                  </a:lnTo>
                  <a:lnTo>
                    <a:pt x="728751" y="728764"/>
                  </a:lnTo>
                  <a:lnTo>
                    <a:pt x="711949" y="739914"/>
                  </a:lnTo>
                  <a:lnTo>
                    <a:pt x="692861" y="743635"/>
                  </a:lnTo>
                  <a:lnTo>
                    <a:pt x="673760" y="739914"/>
                  </a:lnTo>
                  <a:lnTo>
                    <a:pt x="656971" y="728764"/>
                  </a:lnTo>
                  <a:lnTo>
                    <a:pt x="486346" y="558139"/>
                  </a:lnTo>
                  <a:lnTo>
                    <a:pt x="485444" y="557212"/>
                  </a:lnTo>
                  <a:lnTo>
                    <a:pt x="485444" y="555739"/>
                  </a:lnTo>
                  <a:lnTo>
                    <a:pt x="486346" y="554812"/>
                  </a:lnTo>
                  <a:lnTo>
                    <a:pt x="509257" y="531901"/>
                  </a:lnTo>
                  <a:lnTo>
                    <a:pt x="554799" y="486359"/>
                  </a:lnTo>
                  <a:lnTo>
                    <a:pt x="555726" y="485457"/>
                  </a:lnTo>
                  <a:lnTo>
                    <a:pt x="557199" y="485457"/>
                  </a:lnTo>
                  <a:lnTo>
                    <a:pt x="558126" y="486359"/>
                  </a:lnTo>
                  <a:lnTo>
                    <a:pt x="728751" y="656983"/>
                  </a:lnTo>
                  <a:lnTo>
                    <a:pt x="739902" y="673773"/>
                  </a:lnTo>
                  <a:lnTo>
                    <a:pt x="743610" y="692873"/>
                  </a:lnTo>
                  <a:lnTo>
                    <a:pt x="743610" y="643343"/>
                  </a:lnTo>
                  <a:lnTo>
                    <a:pt x="743127" y="642607"/>
                  </a:lnTo>
                  <a:lnTo>
                    <a:pt x="585978" y="485457"/>
                  </a:lnTo>
                  <a:lnTo>
                    <a:pt x="572503" y="471982"/>
                  </a:lnTo>
                  <a:lnTo>
                    <a:pt x="566978" y="467931"/>
                  </a:lnTo>
                  <a:lnTo>
                    <a:pt x="564984" y="467245"/>
                  </a:lnTo>
                  <a:lnTo>
                    <a:pt x="560654" y="465747"/>
                  </a:lnTo>
                  <a:lnTo>
                    <a:pt x="553974" y="465480"/>
                  </a:lnTo>
                  <a:lnTo>
                    <a:pt x="547370" y="467245"/>
                  </a:lnTo>
                  <a:lnTo>
                    <a:pt x="531888" y="451764"/>
                  </a:lnTo>
                  <a:lnTo>
                    <a:pt x="531888" y="480517"/>
                  </a:lnTo>
                  <a:lnTo>
                    <a:pt x="480491" y="531901"/>
                  </a:lnTo>
                  <a:lnTo>
                    <a:pt x="462013" y="513422"/>
                  </a:lnTo>
                  <a:lnTo>
                    <a:pt x="447954" y="499351"/>
                  </a:lnTo>
                  <a:lnTo>
                    <a:pt x="452132" y="495173"/>
                  </a:lnTo>
                  <a:lnTo>
                    <a:pt x="499338" y="447967"/>
                  </a:lnTo>
                  <a:lnTo>
                    <a:pt x="531888" y="480517"/>
                  </a:lnTo>
                  <a:lnTo>
                    <a:pt x="531888" y="451764"/>
                  </a:lnTo>
                  <a:lnTo>
                    <a:pt x="528091" y="447967"/>
                  </a:lnTo>
                  <a:lnTo>
                    <a:pt x="513397" y="433260"/>
                  </a:lnTo>
                  <a:lnTo>
                    <a:pt x="515823" y="427482"/>
                  </a:lnTo>
                  <a:lnTo>
                    <a:pt x="516178" y="421386"/>
                  </a:lnTo>
                  <a:lnTo>
                    <a:pt x="514515" y="415505"/>
                  </a:lnTo>
                  <a:lnTo>
                    <a:pt x="510908" y="410387"/>
                  </a:lnTo>
                  <a:lnTo>
                    <a:pt x="495160" y="394639"/>
                  </a:lnTo>
                  <a:lnTo>
                    <a:pt x="495160" y="423392"/>
                  </a:lnTo>
                  <a:lnTo>
                    <a:pt x="423379" y="495173"/>
                  </a:lnTo>
                  <a:lnTo>
                    <a:pt x="403987" y="475780"/>
                  </a:lnTo>
                  <a:lnTo>
                    <a:pt x="393179" y="464972"/>
                  </a:lnTo>
                  <a:lnTo>
                    <a:pt x="413740" y="449783"/>
                  </a:lnTo>
                  <a:lnTo>
                    <a:pt x="432650" y="432676"/>
                  </a:lnTo>
                  <a:lnTo>
                    <a:pt x="449770" y="413766"/>
                  </a:lnTo>
                  <a:lnTo>
                    <a:pt x="464959" y="393192"/>
                  </a:lnTo>
                  <a:lnTo>
                    <a:pt x="495160" y="423392"/>
                  </a:lnTo>
                  <a:lnTo>
                    <a:pt x="495160" y="394639"/>
                  </a:lnTo>
                  <a:lnTo>
                    <a:pt x="493712" y="393192"/>
                  </a:lnTo>
                  <a:lnTo>
                    <a:pt x="475780" y="375246"/>
                  </a:lnTo>
                  <a:lnTo>
                    <a:pt x="495731" y="328066"/>
                  </a:lnTo>
                  <a:lnTo>
                    <a:pt x="505701" y="278574"/>
                  </a:lnTo>
                  <a:lnTo>
                    <a:pt x="505701" y="228333"/>
                  </a:lnTo>
                  <a:lnTo>
                    <a:pt x="495731" y="178841"/>
                  </a:lnTo>
                  <a:lnTo>
                    <a:pt x="486575" y="157200"/>
                  </a:lnTo>
                  <a:lnTo>
                    <a:pt x="486575" y="253415"/>
                  </a:lnTo>
                  <a:lnTo>
                    <a:pt x="481825" y="300405"/>
                  </a:lnTo>
                  <a:lnTo>
                    <a:pt x="468249" y="344170"/>
                  </a:lnTo>
                  <a:lnTo>
                    <a:pt x="446747" y="383781"/>
                  </a:lnTo>
                  <a:lnTo>
                    <a:pt x="418274" y="418287"/>
                  </a:lnTo>
                  <a:lnTo>
                    <a:pt x="383768" y="446760"/>
                  </a:lnTo>
                  <a:lnTo>
                    <a:pt x="344157" y="468261"/>
                  </a:lnTo>
                  <a:lnTo>
                    <a:pt x="300393" y="481850"/>
                  </a:lnTo>
                  <a:lnTo>
                    <a:pt x="253403" y="486587"/>
                  </a:lnTo>
                  <a:lnTo>
                    <a:pt x="206400" y="481850"/>
                  </a:lnTo>
                  <a:lnTo>
                    <a:pt x="162636" y="468261"/>
                  </a:lnTo>
                  <a:lnTo>
                    <a:pt x="123024" y="446760"/>
                  </a:lnTo>
                  <a:lnTo>
                    <a:pt x="88519" y="418287"/>
                  </a:lnTo>
                  <a:lnTo>
                    <a:pt x="60045" y="383781"/>
                  </a:lnTo>
                  <a:lnTo>
                    <a:pt x="38544" y="344170"/>
                  </a:lnTo>
                  <a:lnTo>
                    <a:pt x="24968" y="300405"/>
                  </a:lnTo>
                  <a:lnTo>
                    <a:pt x="20231" y="253415"/>
                  </a:lnTo>
                  <a:lnTo>
                    <a:pt x="24968" y="206425"/>
                  </a:lnTo>
                  <a:lnTo>
                    <a:pt x="38544" y="162648"/>
                  </a:lnTo>
                  <a:lnTo>
                    <a:pt x="60045" y="123050"/>
                  </a:lnTo>
                  <a:lnTo>
                    <a:pt x="88519" y="88531"/>
                  </a:lnTo>
                  <a:lnTo>
                    <a:pt x="123024" y="60058"/>
                  </a:lnTo>
                  <a:lnTo>
                    <a:pt x="162636" y="38569"/>
                  </a:lnTo>
                  <a:lnTo>
                    <a:pt x="206400" y="24980"/>
                  </a:lnTo>
                  <a:lnTo>
                    <a:pt x="253403" y="20243"/>
                  </a:lnTo>
                  <a:lnTo>
                    <a:pt x="300393" y="24980"/>
                  </a:lnTo>
                  <a:lnTo>
                    <a:pt x="344157" y="38569"/>
                  </a:lnTo>
                  <a:lnTo>
                    <a:pt x="383768" y="60058"/>
                  </a:lnTo>
                  <a:lnTo>
                    <a:pt x="418274" y="88531"/>
                  </a:lnTo>
                  <a:lnTo>
                    <a:pt x="446747" y="123050"/>
                  </a:lnTo>
                  <a:lnTo>
                    <a:pt x="468249" y="162648"/>
                  </a:lnTo>
                  <a:lnTo>
                    <a:pt x="481825" y="206425"/>
                  </a:lnTo>
                  <a:lnTo>
                    <a:pt x="486575" y="253415"/>
                  </a:lnTo>
                  <a:lnTo>
                    <a:pt x="486575" y="157200"/>
                  </a:lnTo>
                  <a:lnTo>
                    <a:pt x="450291" y="93649"/>
                  </a:lnTo>
                  <a:lnTo>
                    <a:pt x="419366" y="61696"/>
                  </a:lnTo>
                  <a:lnTo>
                    <a:pt x="383946" y="36068"/>
                  </a:lnTo>
                  <a:lnTo>
                    <a:pt x="351536" y="20243"/>
                  </a:lnTo>
                  <a:lnTo>
                    <a:pt x="345008" y="17056"/>
                  </a:lnTo>
                  <a:lnTo>
                    <a:pt x="303530" y="4940"/>
                  </a:lnTo>
                  <a:lnTo>
                    <a:pt x="260489" y="0"/>
                  </a:lnTo>
                  <a:lnTo>
                    <a:pt x="216839" y="2540"/>
                  </a:lnTo>
                  <a:lnTo>
                    <a:pt x="173570" y="12814"/>
                  </a:lnTo>
                  <a:lnTo>
                    <a:pt x="131648" y="31127"/>
                  </a:lnTo>
                  <a:lnTo>
                    <a:pt x="93637" y="56603"/>
                  </a:lnTo>
                  <a:lnTo>
                    <a:pt x="61683" y="87528"/>
                  </a:lnTo>
                  <a:lnTo>
                    <a:pt x="36055" y="122948"/>
                  </a:lnTo>
                  <a:lnTo>
                    <a:pt x="17043" y="161886"/>
                  </a:lnTo>
                  <a:lnTo>
                    <a:pt x="4927" y="203365"/>
                  </a:lnTo>
                  <a:lnTo>
                    <a:pt x="0" y="246405"/>
                  </a:lnTo>
                  <a:lnTo>
                    <a:pt x="2527" y="290055"/>
                  </a:lnTo>
                  <a:lnTo>
                    <a:pt x="12801" y="333324"/>
                  </a:lnTo>
                  <a:lnTo>
                    <a:pt x="31115" y="375246"/>
                  </a:lnTo>
                  <a:lnTo>
                    <a:pt x="56591" y="413245"/>
                  </a:lnTo>
                  <a:lnTo>
                    <a:pt x="87515" y="445211"/>
                  </a:lnTo>
                  <a:lnTo>
                    <a:pt x="122936" y="470839"/>
                  </a:lnTo>
                  <a:lnTo>
                    <a:pt x="161874" y="489851"/>
                  </a:lnTo>
                  <a:lnTo>
                    <a:pt x="203352" y="501967"/>
                  </a:lnTo>
                  <a:lnTo>
                    <a:pt x="246405" y="506895"/>
                  </a:lnTo>
                  <a:lnTo>
                    <a:pt x="290042" y="504367"/>
                  </a:lnTo>
                  <a:lnTo>
                    <a:pt x="333311" y="494093"/>
                  </a:lnTo>
                  <a:lnTo>
                    <a:pt x="350494" y="486587"/>
                  </a:lnTo>
                  <a:lnTo>
                    <a:pt x="375246" y="475780"/>
                  </a:lnTo>
                  <a:lnTo>
                    <a:pt x="410375" y="510921"/>
                  </a:lnTo>
                  <a:lnTo>
                    <a:pt x="413842" y="514337"/>
                  </a:lnTo>
                  <a:lnTo>
                    <a:pt x="418515" y="516267"/>
                  </a:lnTo>
                  <a:lnTo>
                    <a:pt x="423379" y="516293"/>
                  </a:lnTo>
                  <a:lnTo>
                    <a:pt x="426885" y="516293"/>
                  </a:lnTo>
                  <a:lnTo>
                    <a:pt x="430314" y="515302"/>
                  </a:lnTo>
                  <a:lnTo>
                    <a:pt x="433273" y="513422"/>
                  </a:lnTo>
                  <a:lnTo>
                    <a:pt x="467233" y="547382"/>
                  </a:lnTo>
                  <a:lnTo>
                    <a:pt x="465467" y="553986"/>
                  </a:lnTo>
                  <a:lnTo>
                    <a:pt x="465721" y="560679"/>
                  </a:lnTo>
                  <a:lnTo>
                    <a:pt x="467918" y="567004"/>
                  </a:lnTo>
                  <a:lnTo>
                    <a:pt x="471970" y="572516"/>
                  </a:lnTo>
                  <a:lnTo>
                    <a:pt x="642594" y="743140"/>
                  </a:lnTo>
                  <a:lnTo>
                    <a:pt x="666102" y="758761"/>
                  </a:lnTo>
                  <a:lnTo>
                    <a:pt x="692861" y="763955"/>
                  </a:lnTo>
                  <a:lnTo>
                    <a:pt x="719607" y="758761"/>
                  </a:lnTo>
                  <a:lnTo>
                    <a:pt x="742378" y="743635"/>
                  </a:lnTo>
                  <a:lnTo>
                    <a:pt x="743127" y="743140"/>
                  </a:lnTo>
                  <a:lnTo>
                    <a:pt x="758736" y="719620"/>
                  </a:lnTo>
                  <a:lnTo>
                    <a:pt x="763943" y="692873"/>
                  </a:lnTo>
                  <a:close/>
                </a:path>
              </a:pathLst>
            </a:custGeom>
            <a:solidFill>
              <a:srgbClr val="3E8DCC"/>
            </a:solidFill>
          </p:spPr>
          <p:txBody>
            <a:bodyPr wrap="square" lIns="0" tIns="0" rIns="0" bIns="0" rtlCol="0"/>
            <a:lstStyle/>
            <a:p>
              <a:pPr rtl="0"/>
              <a:endParaRPr dirty="0"/>
            </a:p>
          </p:txBody>
        </p:sp>
      </p:grpSp>
      <p:grpSp>
        <p:nvGrpSpPr>
          <p:cNvPr id="22" name="object 22"/>
          <p:cNvGrpSpPr/>
          <p:nvPr/>
        </p:nvGrpSpPr>
        <p:grpSpPr>
          <a:xfrm>
            <a:off x="1419128" y="5141721"/>
            <a:ext cx="601980" cy="553085"/>
            <a:chOff x="1236004" y="5362602"/>
            <a:chExt cx="601980" cy="553085"/>
          </a:xfrm>
        </p:grpSpPr>
        <p:sp>
          <p:nvSpPr>
            <p:cNvPr id="23" name="object 23"/>
            <p:cNvSpPr/>
            <p:nvPr/>
          </p:nvSpPr>
          <p:spPr>
            <a:xfrm>
              <a:off x="1236002" y="5362612"/>
              <a:ext cx="601980" cy="553085"/>
            </a:xfrm>
            <a:custGeom>
              <a:avLst/>
              <a:gdLst/>
              <a:ahLst/>
              <a:cxnLst/>
              <a:rect l="l" t="t" r="r" b="b"/>
              <a:pathLst>
                <a:path w="601980" h="553085">
                  <a:moveTo>
                    <a:pt x="511238" y="292785"/>
                  </a:moveTo>
                  <a:lnTo>
                    <a:pt x="505675" y="244614"/>
                  </a:lnTo>
                  <a:lnTo>
                    <a:pt x="489826" y="200355"/>
                  </a:lnTo>
                  <a:lnTo>
                    <a:pt x="464959" y="161290"/>
                  </a:lnTo>
                  <a:lnTo>
                    <a:pt x="432358" y="128676"/>
                  </a:lnTo>
                  <a:lnTo>
                    <a:pt x="393293" y="103797"/>
                  </a:lnTo>
                  <a:lnTo>
                    <a:pt x="349021" y="87934"/>
                  </a:lnTo>
                  <a:lnTo>
                    <a:pt x="300812" y="82359"/>
                  </a:lnTo>
                  <a:lnTo>
                    <a:pt x="252603" y="87922"/>
                  </a:lnTo>
                  <a:lnTo>
                    <a:pt x="208330" y="103771"/>
                  </a:lnTo>
                  <a:lnTo>
                    <a:pt x="169265" y="128638"/>
                  </a:lnTo>
                  <a:lnTo>
                    <a:pt x="136664" y="161239"/>
                  </a:lnTo>
                  <a:lnTo>
                    <a:pt x="111810" y="200304"/>
                  </a:lnTo>
                  <a:lnTo>
                    <a:pt x="95961" y="244589"/>
                  </a:lnTo>
                  <a:lnTo>
                    <a:pt x="90398" y="292785"/>
                  </a:lnTo>
                  <a:lnTo>
                    <a:pt x="96443" y="342633"/>
                  </a:lnTo>
                  <a:lnTo>
                    <a:pt x="113792" y="389039"/>
                  </a:lnTo>
                  <a:lnTo>
                    <a:pt x="141465" y="430123"/>
                  </a:lnTo>
                  <a:lnTo>
                    <a:pt x="178511" y="463969"/>
                  </a:lnTo>
                  <a:lnTo>
                    <a:pt x="185089" y="468668"/>
                  </a:lnTo>
                  <a:lnTo>
                    <a:pt x="194373" y="467131"/>
                  </a:lnTo>
                  <a:lnTo>
                    <a:pt x="203771" y="453974"/>
                  </a:lnTo>
                  <a:lnTo>
                    <a:pt x="202247" y="444703"/>
                  </a:lnTo>
                  <a:lnTo>
                    <a:pt x="195668" y="440004"/>
                  </a:lnTo>
                  <a:lnTo>
                    <a:pt x="163817" y="410845"/>
                  </a:lnTo>
                  <a:lnTo>
                    <a:pt x="140017" y="375513"/>
                  </a:lnTo>
                  <a:lnTo>
                    <a:pt x="125095" y="335635"/>
                  </a:lnTo>
                  <a:lnTo>
                    <a:pt x="119888" y="292785"/>
                  </a:lnTo>
                  <a:lnTo>
                    <a:pt x="126365" y="244767"/>
                  </a:lnTo>
                  <a:lnTo>
                    <a:pt x="144627" y="201587"/>
                  </a:lnTo>
                  <a:lnTo>
                    <a:pt x="172948" y="164985"/>
                  </a:lnTo>
                  <a:lnTo>
                    <a:pt x="209575" y="136690"/>
                  </a:lnTo>
                  <a:lnTo>
                    <a:pt x="252780" y="118440"/>
                  </a:lnTo>
                  <a:lnTo>
                    <a:pt x="300812" y="111975"/>
                  </a:lnTo>
                  <a:lnTo>
                    <a:pt x="348856" y="118452"/>
                  </a:lnTo>
                  <a:lnTo>
                    <a:pt x="392061" y="136715"/>
                  </a:lnTo>
                  <a:lnTo>
                    <a:pt x="428688" y="165036"/>
                  </a:lnTo>
                  <a:lnTo>
                    <a:pt x="457009" y="201663"/>
                  </a:lnTo>
                  <a:lnTo>
                    <a:pt x="475272" y="244868"/>
                  </a:lnTo>
                  <a:lnTo>
                    <a:pt x="481749" y="292900"/>
                  </a:lnTo>
                  <a:lnTo>
                    <a:pt x="476364" y="336423"/>
                  </a:lnTo>
                  <a:lnTo>
                    <a:pt x="460984" y="376834"/>
                  </a:lnTo>
                  <a:lnTo>
                    <a:pt x="436473" y="412470"/>
                  </a:lnTo>
                  <a:lnTo>
                    <a:pt x="403733" y="441642"/>
                  </a:lnTo>
                  <a:lnTo>
                    <a:pt x="397040" y="446227"/>
                  </a:lnTo>
                  <a:lnTo>
                    <a:pt x="395401" y="455510"/>
                  </a:lnTo>
                  <a:lnTo>
                    <a:pt x="404558" y="468896"/>
                  </a:lnTo>
                  <a:lnTo>
                    <a:pt x="413842" y="470547"/>
                  </a:lnTo>
                  <a:lnTo>
                    <a:pt x="420535" y="465963"/>
                  </a:lnTo>
                  <a:lnTo>
                    <a:pt x="458635" y="431952"/>
                  </a:lnTo>
                  <a:lnTo>
                    <a:pt x="487121" y="390436"/>
                  </a:lnTo>
                  <a:lnTo>
                    <a:pt x="504990" y="343395"/>
                  </a:lnTo>
                  <a:lnTo>
                    <a:pt x="511238" y="292785"/>
                  </a:lnTo>
                  <a:close/>
                </a:path>
                <a:path w="601980" h="553085">
                  <a:moveTo>
                    <a:pt x="601510" y="308762"/>
                  </a:moveTo>
                  <a:lnTo>
                    <a:pt x="599198" y="262445"/>
                  </a:lnTo>
                  <a:lnTo>
                    <a:pt x="589635" y="216585"/>
                  </a:lnTo>
                  <a:lnTo>
                    <a:pt x="572668" y="172059"/>
                  </a:lnTo>
                  <a:lnTo>
                    <a:pt x="548132" y="129717"/>
                  </a:lnTo>
                  <a:lnTo>
                    <a:pt x="522833" y="97929"/>
                  </a:lnTo>
                  <a:lnTo>
                    <a:pt x="476186" y="56400"/>
                  </a:lnTo>
                  <a:lnTo>
                    <a:pt x="435406" y="31724"/>
                  </a:lnTo>
                  <a:lnTo>
                    <a:pt x="391998" y="14109"/>
                  </a:lnTo>
                  <a:lnTo>
                    <a:pt x="346837" y="3530"/>
                  </a:lnTo>
                  <a:lnTo>
                    <a:pt x="300812" y="0"/>
                  </a:lnTo>
                  <a:lnTo>
                    <a:pt x="254787" y="3505"/>
                  </a:lnTo>
                  <a:lnTo>
                    <a:pt x="209638" y="14071"/>
                  </a:lnTo>
                  <a:lnTo>
                    <a:pt x="166230" y="31673"/>
                  </a:lnTo>
                  <a:lnTo>
                    <a:pt x="125450" y="56324"/>
                  </a:lnTo>
                  <a:lnTo>
                    <a:pt x="88163" y="88011"/>
                  </a:lnTo>
                  <a:lnTo>
                    <a:pt x="56591" y="125095"/>
                  </a:lnTo>
                  <a:lnTo>
                    <a:pt x="31864" y="165950"/>
                  </a:lnTo>
                  <a:lnTo>
                    <a:pt x="14097" y="209702"/>
                  </a:lnTo>
                  <a:lnTo>
                    <a:pt x="3429" y="255447"/>
                  </a:lnTo>
                  <a:lnTo>
                    <a:pt x="0" y="302298"/>
                  </a:lnTo>
                  <a:lnTo>
                    <a:pt x="3937" y="349364"/>
                  </a:lnTo>
                  <a:lnTo>
                    <a:pt x="15392" y="395757"/>
                  </a:lnTo>
                  <a:lnTo>
                    <a:pt x="34480" y="440588"/>
                  </a:lnTo>
                  <a:lnTo>
                    <a:pt x="74168" y="498398"/>
                  </a:lnTo>
                  <a:lnTo>
                    <a:pt x="132461" y="550786"/>
                  </a:lnTo>
                  <a:lnTo>
                    <a:pt x="141744" y="549846"/>
                  </a:lnTo>
                  <a:lnTo>
                    <a:pt x="152082" y="537286"/>
                  </a:lnTo>
                  <a:lnTo>
                    <a:pt x="151142" y="528002"/>
                  </a:lnTo>
                  <a:lnTo>
                    <a:pt x="143268" y="521652"/>
                  </a:lnTo>
                  <a:lnTo>
                    <a:pt x="104114" y="487514"/>
                  </a:lnTo>
                  <a:lnTo>
                    <a:pt x="72504" y="447116"/>
                  </a:lnTo>
                  <a:lnTo>
                    <a:pt x="49110" y="401701"/>
                  </a:lnTo>
                  <a:lnTo>
                    <a:pt x="34569" y="352513"/>
                  </a:lnTo>
                  <a:lnTo>
                    <a:pt x="29540" y="300774"/>
                  </a:lnTo>
                  <a:lnTo>
                    <a:pt x="33921" y="252082"/>
                  </a:lnTo>
                  <a:lnTo>
                    <a:pt x="46532" y="206222"/>
                  </a:lnTo>
                  <a:lnTo>
                    <a:pt x="66636" y="163969"/>
                  </a:lnTo>
                  <a:lnTo>
                    <a:pt x="93421" y="126111"/>
                  </a:lnTo>
                  <a:lnTo>
                    <a:pt x="126136" y="93383"/>
                  </a:lnTo>
                  <a:lnTo>
                    <a:pt x="164007" y="66598"/>
                  </a:lnTo>
                  <a:lnTo>
                    <a:pt x="206260" y="46507"/>
                  </a:lnTo>
                  <a:lnTo>
                    <a:pt x="252120" y="33883"/>
                  </a:lnTo>
                  <a:lnTo>
                    <a:pt x="300824" y="29502"/>
                  </a:lnTo>
                  <a:lnTo>
                    <a:pt x="349516" y="33883"/>
                  </a:lnTo>
                  <a:lnTo>
                    <a:pt x="395376" y="46507"/>
                  </a:lnTo>
                  <a:lnTo>
                    <a:pt x="437616" y="66598"/>
                  </a:lnTo>
                  <a:lnTo>
                    <a:pt x="475488" y="93383"/>
                  </a:lnTo>
                  <a:lnTo>
                    <a:pt x="508203" y="126111"/>
                  </a:lnTo>
                  <a:lnTo>
                    <a:pt x="535000" y="163969"/>
                  </a:lnTo>
                  <a:lnTo>
                    <a:pt x="555091" y="206222"/>
                  </a:lnTo>
                  <a:lnTo>
                    <a:pt x="567715" y="252082"/>
                  </a:lnTo>
                  <a:lnTo>
                    <a:pt x="572096" y="300774"/>
                  </a:lnTo>
                  <a:lnTo>
                    <a:pt x="566966" y="353301"/>
                  </a:lnTo>
                  <a:lnTo>
                    <a:pt x="552030" y="403174"/>
                  </a:lnTo>
                  <a:lnTo>
                    <a:pt x="527964" y="449084"/>
                  </a:lnTo>
                  <a:lnTo>
                    <a:pt x="495465" y="489750"/>
                  </a:lnTo>
                  <a:lnTo>
                    <a:pt x="455206" y="523887"/>
                  </a:lnTo>
                  <a:lnTo>
                    <a:pt x="448386" y="528345"/>
                  </a:lnTo>
                  <a:lnTo>
                    <a:pt x="446620" y="537514"/>
                  </a:lnTo>
                  <a:lnTo>
                    <a:pt x="455549" y="551141"/>
                  </a:lnTo>
                  <a:lnTo>
                    <a:pt x="464718" y="552907"/>
                  </a:lnTo>
                  <a:lnTo>
                    <a:pt x="471881" y="548208"/>
                  </a:lnTo>
                  <a:lnTo>
                    <a:pt x="509854" y="517105"/>
                  </a:lnTo>
                  <a:lnTo>
                    <a:pt x="541413" y="481418"/>
                  </a:lnTo>
                  <a:lnTo>
                    <a:pt x="566521" y="441871"/>
                  </a:lnTo>
                  <a:lnTo>
                    <a:pt x="585012" y="399338"/>
                  </a:lnTo>
                  <a:lnTo>
                    <a:pt x="596722" y="354672"/>
                  </a:lnTo>
                  <a:lnTo>
                    <a:pt x="601510" y="308762"/>
                  </a:lnTo>
                  <a:close/>
                </a:path>
              </a:pathLst>
            </a:custGeom>
            <a:solidFill>
              <a:srgbClr val="3E8DCC"/>
            </a:solidFill>
          </p:spPr>
          <p:txBody>
            <a:bodyPr wrap="square" lIns="0" tIns="0" rIns="0" bIns="0" rtlCol="0"/>
            <a:lstStyle/>
            <a:p>
              <a:pPr rtl="0"/>
              <a:endParaRPr dirty="0"/>
            </a:p>
          </p:txBody>
        </p:sp>
        <p:pic>
          <p:nvPicPr>
            <p:cNvPr id="24" name="object 24"/>
            <p:cNvPicPr/>
            <p:nvPr/>
          </p:nvPicPr>
          <p:blipFill>
            <a:blip r:embed="rId5" cstate="print"/>
            <a:stretch>
              <a:fillRect/>
            </a:stretch>
          </p:blipFill>
          <p:spPr>
            <a:xfrm>
              <a:off x="1493308" y="5579740"/>
              <a:ext cx="176869" cy="134440"/>
            </a:xfrm>
            <a:prstGeom prst="rect">
              <a:avLst/>
            </a:prstGeom>
          </p:spPr>
        </p:pic>
      </p:grpSp>
      <p:grpSp>
        <p:nvGrpSpPr>
          <p:cNvPr id="25" name="object 25"/>
          <p:cNvGrpSpPr/>
          <p:nvPr/>
        </p:nvGrpSpPr>
        <p:grpSpPr>
          <a:xfrm>
            <a:off x="5705428" y="5180184"/>
            <a:ext cx="636905" cy="757555"/>
            <a:chOff x="5705428" y="5180184"/>
            <a:chExt cx="636905" cy="757555"/>
          </a:xfrm>
        </p:grpSpPr>
        <p:pic>
          <p:nvPicPr>
            <p:cNvPr id="26" name="object 26"/>
            <p:cNvPicPr/>
            <p:nvPr/>
          </p:nvPicPr>
          <p:blipFill>
            <a:blip r:embed="rId6" cstate="print"/>
            <a:stretch>
              <a:fillRect/>
            </a:stretch>
          </p:blipFill>
          <p:spPr>
            <a:xfrm>
              <a:off x="5916044" y="5180184"/>
              <a:ext cx="215239" cy="273596"/>
            </a:xfrm>
            <a:prstGeom prst="rect">
              <a:avLst/>
            </a:prstGeom>
          </p:spPr>
        </p:pic>
        <p:sp>
          <p:nvSpPr>
            <p:cNvPr id="27" name="object 27"/>
            <p:cNvSpPr/>
            <p:nvPr/>
          </p:nvSpPr>
          <p:spPr>
            <a:xfrm>
              <a:off x="5868626" y="5457158"/>
              <a:ext cx="310515" cy="310515"/>
            </a:xfrm>
            <a:custGeom>
              <a:avLst/>
              <a:gdLst/>
              <a:ahLst/>
              <a:cxnLst/>
              <a:rect l="l" t="t" r="r" b="b"/>
              <a:pathLst>
                <a:path w="310514" h="310514">
                  <a:moveTo>
                    <a:pt x="155041" y="0"/>
                  </a:moveTo>
                  <a:lnTo>
                    <a:pt x="204045" y="7904"/>
                  </a:lnTo>
                  <a:lnTo>
                    <a:pt x="246605" y="29915"/>
                  </a:lnTo>
                  <a:lnTo>
                    <a:pt x="280168" y="63477"/>
                  </a:lnTo>
                  <a:lnTo>
                    <a:pt x="302178" y="106037"/>
                  </a:lnTo>
                  <a:lnTo>
                    <a:pt x="310083" y="155041"/>
                  </a:lnTo>
                  <a:lnTo>
                    <a:pt x="302178" y="204045"/>
                  </a:lnTo>
                  <a:lnTo>
                    <a:pt x="280168" y="246605"/>
                  </a:lnTo>
                  <a:lnTo>
                    <a:pt x="246605" y="280168"/>
                  </a:lnTo>
                  <a:lnTo>
                    <a:pt x="204045" y="302178"/>
                  </a:lnTo>
                  <a:lnTo>
                    <a:pt x="155041" y="310083"/>
                  </a:lnTo>
                  <a:lnTo>
                    <a:pt x="106037" y="302178"/>
                  </a:lnTo>
                  <a:lnTo>
                    <a:pt x="63477" y="280168"/>
                  </a:lnTo>
                  <a:lnTo>
                    <a:pt x="29915" y="246605"/>
                  </a:lnTo>
                  <a:lnTo>
                    <a:pt x="7904" y="204045"/>
                  </a:lnTo>
                  <a:lnTo>
                    <a:pt x="0" y="155041"/>
                  </a:lnTo>
                  <a:lnTo>
                    <a:pt x="7904" y="106037"/>
                  </a:lnTo>
                  <a:lnTo>
                    <a:pt x="29915" y="63477"/>
                  </a:lnTo>
                  <a:lnTo>
                    <a:pt x="63477" y="29915"/>
                  </a:lnTo>
                  <a:lnTo>
                    <a:pt x="106037" y="7904"/>
                  </a:lnTo>
                  <a:lnTo>
                    <a:pt x="155041" y="0"/>
                  </a:lnTo>
                  <a:close/>
                </a:path>
              </a:pathLst>
            </a:custGeom>
            <a:ln w="22174">
              <a:solidFill>
                <a:srgbClr val="3E8DCC"/>
              </a:solidFill>
            </a:ln>
          </p:spPr>
          <p:txBody>
            <a:bodyPr wrap="square" lIns="0" tIns="0" rIns="0" bIns="0" rtlCol="0"/>
            <a:lstStyle/>
            <a:p>
              <a:pPr rtl="0"/>
              <a:endParaRPr dirty="0"/>
            </a:p>
          </p:txBody>
        </p:sp>
        <p:pic>
          <p:nvPicPr>
            <p:cNvPr id="28" name="object 28"/>
            <p:cNvPicPr/>
            <p:nvPr/>
          </p:nvPicPr>
          <p:blipFill>
            <a:blip r:embed="rId7" cstate="print"/>
            <a:stretch>
              <a:fillRect/>
            </a:stretch>
          </p:blipFill>
          <p:spPr>
            <a:xfrm>
              <a:off x="5909050" y="5498495"/>
              <a:ext cx="228322" cy="227410"/>
            </a:xfrm>
            <a:prstGeom prst="rect">
              <a:avLst/>
            </a:prstGeom>
          </p:spPr>
        </p:pic>
        <p:sp>
          <p:nvSpPr>
            <p:cNvPr id="29" name="object 29"/>
            <p:cNvSpPr/>
            <p:nvPr/>
          </p:nvSpPr>
          <p:spPr>
            <a:xfrm>
              <a:off x="5716515" y="5341905"/>
              <a:ext cx="614680" cy="584835"/>
            </a:xfrm>
            <a:custGeom>
              <a:avLst/>
              <a:gdLst/>
              <a:ahLst/>
              <a:cxnLst/>
              <a:rect l="l" t="t" r="r" b="b"/>
              <a:pathLst>
                <a:path w="614679" h="584835">
                  <a:moveTo>
                    <a:pt x="429758" y="84874"/>
                  </a:moveTo>
                  <a:lnTo>
                    <a:pt x="444134" y="122770"/>
                  </a:lnTo>
                  <a:lnTo>
                    <a:pt x="445518" y="126403"/>
                  </a:lnTo>
                  <a:lnTo>
                    <a:pt x="450344" y="127114"/>
                  </a:lnTo>
                  <a:lnTo>
                    <a:pt x="452706" y="124040"/>
                  </a:lnTo>
                  <a:lnTo>
                    <a:pt x="465775" y="107086"/>
                  </a:lnTo>
                  <a:lnTo>
                    <a:pt x="499442" y="136605"/>
                  </a:lnTo>
                  <a:lnTo>
                    <a:pt x="520128" y="170387"/>
                  </a:lnTo>
                  <a:lnTo>
                    <a:pt x="534894" y="207330"/>
                  </a:lnTo>
                  <a:lnTo>
                    <a:pt x="543397" y="246849"/>
                  </a:lnTo>
                  <a:lnTo>
                    <a:pt x="544750" y="295023"/>
                  </a:lnTo>
                  <a:lnTo>
                    <a:pt x="536705" y="341127"/>
                  </a:lnTo>
                  <a:lnTo>
                    <a:pt x="520096" y="384078"/>
                  </a:lnTo>
                  <a:lnTo>
                    <a:pt x="495756" y="422795"/>
                  </a:lnTo>
                  <a:lnTo>
                    <a:pt x="464519" y="456198"/>
                  </a:lnTo>
                  <a:lnTo>
                    <a:pt x="427218" y="483204"/>
                  </a:lnTo>
                  <a:lnTo>
                    <a:pt x="384687" y="502732"/>
                  </a:lnTo>
                  <a:lnTo>
                    <a:pt x="337759" y="513702"/>
                  </a:lnTo>
                  <a:lnTo>
                    <a:pt x="290714" y="515184"/>
                  </a:lnTo>
                  <a:lnTo>
                    <a:pt x="244976" y="507558"/>
                  </a:lnTo>
                  <a:lnTo>
                    <a:pt x="201624" y="491117"/>
                  </a:lnTo>
                  <a:lnTo>
                    <a:pt x="161737" y="466153"/>
                  </a:lnTo>
                  <a:lnTo>
                    <a:pt x="127428" y="433934"/>
                  </a:lnTo>
                  <a:lnTo>
                    <a:pt x="100480" y="396200"/>
                  </a:lnTo>
                  <a:lnTo>
                    <a:pt x="81450" y="353919"/>
                  </a:lnTo>
                  <a:lnTo>
                    <a:pt x="70894" y="308063"/>
                  </a:lnTo>
                  <a:lnTo>
                    <a:pt x="69647" y="259908"/>
                  </a:lnTo>
                  <a:lnTo>
                    <a:pt x="77988" y="213192"/>
                  </a:lnTo>
                  <a:lnTo>
                    <a:pt x="95219" y="169286"/>
                  </a:lnTo>
                  <a:lnTo>
                    <a:pt x="120640" y="129559"/>
                  </a:lnTo>
                  <a:lnTo>
                    <a:pt x="153553" y="95381"/>
                  </a:lnTo>
                  <a:lnTo>
                    <a:pt x="193258" y="68122"/>
                  </a:lnTo>
                  <a:lnTo>
                    <a:pt x="197246" y="65951"/>
                  </a:lnTo>
                  <a:lnTo>
                    <a:pt x="206354" y="58317"/>
                  </a:lnTo>
                  <a:lnTo>
                    <a:pt x="204879" y="17373"/>
                  </a:lnTo>
                  <a:lnTo>
                    <a:pt x="175634" y="1889"/>
                  </a:lnTo>
                  <a:lnTo>
                    <a:pt x="164277" y="5397"/>
                  </a:lnTo>
                  <a:lnTo>
                    <a:pt x="121931" y="32285"/>
                  </a:lnTo>
                  <a:lnTo>
                    <a:pt x="87901" y="62187"/>
                  </a:lnTo>
                  <a:lnTo>
                    <a:pt x="58635" y="96824"/>
                  </a:lnTo>
                  <a:lnTo>
                    <a:pt x="34572" y="135750"/>
                  </a:lnTo>
                  <a:lnTo>
                    <a:pt x="16145" y="178809"/>
                  </a:lnTo>
                  <a:lnTo>
                    <a:pt x="4584" y="223780"/>
                  </a:lnTo>
                  <a:lnTo>
                    <a:pt x="0" y="270027"/>
                  </a:lnTo>
                  <a:lnTo>
                    <a:pt x="2504" y="316915"/>
                  </a:lnTo>
                  <a:lnTo>
                    <a:pt x="12495" y="364554"/>
                  </a:lnTo>
                  <a:lnTo>
                    <a:pt x="29572" y="409399"/>
                  </a:lnTo>
                  <a:lnTo>
                    <a:pt x="53368" y="450810"/>
                  </a:lnTo>
                  <a:lnTo>
                    <a:pt x="83512" y="488145"/>
                  </a:lnTo>
                  <a:lnTo>
                    <a:pt x="119636" y="520763"/>
                  </a:lnTo>
                  <a:lnTo>
                    <a:pt x="162259" y="548399"/>
                  </a:lnTo>
                  <a:lnTo>
                    <a:pt x="208152" y="568410"/>
                  </a:lnTo>
                  <a:lnTo>
                    <a:pt x="256507" y="580578"/>
                  </a:lnTo>
                  <a:lnTo>
                    <a:pt x="306517" y="584682"/>
                  </a:lnTo>
                  <a:lnTo>
                    <a:pt x="316507" y="584520"/>
                  </a:lnTo>
                  <a:lnTo>
                    <a:pt x="371614" y="577812"/>
                  </a:lnTo>
                  <a:lnTo>
                    <a:pt x="419529" y="563451"/>
                  </a:lnTo>
                  <a:lnTo>
                    <a:pt x="482927" y="529531"/>
                  </a:lnTo>
                  <a:lnTo>
                    <a:pt x="519207" y="499805"/>
                  </a:lnTo>
                  <a:lnTo>
                    <a:pt x="550516" y="464976"/>
                  </a:lnTo>
                  <a:lnTo>
                    <a:pt x="576262" y="425721"/>
                  </a:lnTo>
                  <a:lnTo>
                    <a:pt x="595853" y="382717"/>
                  </a:lnTo>
                  <a:lnTo>
                    <a:pt x="608699" y="336642"/>
                  </a:lnTo>
                  <a:lnTo>
                    <a:pt x="614207" y="288172"/>
                  </a:lnTo>
                  <a:lnTo>
                    <a:pt x="611787" y="237985"/>
                  </a:lnTo>
                  <a:lnTo>
                    <a:pt x="597545" y="177069"/>
                  </a:lnTo>
                  <a:lnTo>
                    <a:pt x="571312" y="120535"/>
                  </a:lnTo>
                  <a:lnTo>
                    <a:pt x="545548" y="83650"/>
                  </a:lnTo>
                  <a:lnTo>
                    <a:pt x="514746" y="51041"/>
                  </a:lnTo>
                  <a:lnTo>
                    <a:pt x="512841" y="49288"/>
                  </a:lnTo>
                  <a:lnTo>
                    <a:pt x="512562" y="46380"/>
                  </a:lnTo>
                  <a:lnTo>
                    <a:pt x="514136" y="44322"/>
                  </a:lnTo>
                  <a:lnTo>
                    <a:pt x="531980" y="21183"/>
                  </a:lnTo>
                  <a:lnTo>
                    <a:pt x="534342" y="18110"/>
                  </a:lnTo>
                  <a:lnTo>
                    <a:pt x="532424" y="13639"/>
                  </a:lnTo>
                  <a:lnTo>
                    <a:pt x="528576" y="13220"/>
                  </a:lnTo>
                  <a:lnTo>
                    <a:pt x="412790" y="774"/>
                  </a:lnTo>
                  <a:lnTo>
                    <a:pt x="405653" y="0"/>
                  </a:lnTo>
                  <a:lnTo>
                    <a:pt x="400230" y="7035"/>
                  </a:lnTo>
                  <a:lnTo>
                    <a:pt x="402770" y="13741"/>
                  </a:lnTo>
                  <a:lnTo>
                    <a:pt x="414454" y="44526"/>
                  </a:lnTo>
                </a:path>
              </a:pathLst>
            </a:custGeom>
            <a:ln w="22174">
              <a:solidFill>
                <a:srgbClr val="3E8DCC"/>
              </a:solidFill>
            </a:ln>
          </p:spPr>
          <p:txBody>
            <a:bodyPr wrap="square" lIns="0" tIns="0" rIns="0" bIns="0" rtlCol="0"/>
            <a:lstStyle/>
            <a:p>
              <a:pPr rtl="0"/>
              <a:endParaRPr dirty="0"/>
            </a:p>
          </p:txBody>
        </p:sp>
      </p:grpSp>
      <p:sp>
        <p:nvSpPr>
          <p:cNvPr id="30" name="object 30"/>
          <p:cNvSpPr txBox="1"/>
          <p:nvPr/>
        </p:nvSpPr>
        <p:spPr>
          <a:xfrm>
            <a:off x="827549" y="5947332"/>
            <a:ext cx="1862456" cy="600164"/>
          </a:xfrm>
          <a:prstGeom prst="rect">
            <a:avLst/>
          </a:prstGeom>
          <a:solidFill>
            <a:srgbClr val="69C4A0"/>
          </a:solidFill>
        </p:spPr>
        <p:txBody>
          <a:bodyPr vert="horz" wrap="square" lIns="0" tIns="0" rIns="0" bIns="0" rtlCol="0">
            <a:spAutoFit/>
          </a:bodyPr>
          <a:lstStyle/>
          <a:p>
            <a:pPr marL="35560"/>
            <a:r>
              <a:rPr lang="tr" sz="1300" b="1">
                <a:solidFill>
                  <a:schemeClr val="bg1">
                    <a:lumMod val="100000"/>
                  </a:schemeClr>
                </a:solidFill>
                <a:latin typeface="Tahoma" panose="020B0604030504040204" pitchFamily="34" charset="0"/>
                <a:cs typeface="+mn-cs"/>
                <a:sym typeface=""/>
              </a:rPr>
              <a:t>DÖNGÜSEL PLASTİKLERE </a:t>
            </a:r>
            <a:r>
              <a:rPr lang="tr" sz="1300" b="1">
                <a:solidFill>
                  <a:schemeClr val="bg1">
                    <a:lumMod val="100000"/>
                  </a:schemeClr>
                </a:solidFill>
                <a:latin typeface="Tahoma" panose="020B0604030504040204" pitchFamily="34" charset="0"/>
                <a:sym typeface=""/>
              </a:rPr>
              <a:t>GEÇİŞİ HIZLANDIRMAK</a:t>
            </a:r>
            <a:endParaRPr lang="en-US" sz="1300" dirty="0">
              <a:solidFill>
                <a:schemeClr val="bg1">
                  <a:lumMod val="100000"/>
                </a:schemeClr>
              </a:solidFill>
              <a:latin typeface="Tahoma" panose="020B0604030504040204" pitchFamily="34" charset="0"/>
              <a:cs typeface="+mn-cs"/>
              <a:sym typeface=""/>
            </a:endParaRPr>
          </a:p>
        </p:txBody>
      </p:sp>
      <p:sp>
        <p:nvSpPr>
          <p:cNvPr id="33" name="object 33" descr="&quot;Yeşil boyama&quot; daha çok &quot;yeşil aklama&quot; şeklinde kullanılıyor dilerseniz bu şekilde değiştirebiliriz. "/>
          <p:cNvSpPr txBox="1"/>
          <p:nvPr/>
        </p:nvSpPr>
        <p:spPr>
          <a:xfrm>
            <a:off x="3321050" y="5956300"/>
            <a:ext cx="1617161" cy="1333698"/>
          </a:xfrm>
          <a:prstGeom prst="rect">
            <a:avLst/>
          </a:prstGeom>
          <a:solidFill>
            <a:srgbClr val="F0B240"/>
          </a:solidFill>
        </p:spPr>
        <p:txBody>
          <a:bodyPr vert="horz" wrap="square" lIns="0" tIns="0" rIns="0" bIns="0" rtlCol="0">
            <a:spAutoFit/>
          </a:bodyPr>
          <a:lstStyle/>
          <a:p>
            <a:pPr marL="35560"/>
            <a:r>
              <a:rPr lang="tr" sz="1300" b="1" dirty="0">
                <a:solidFill>
                  <a:schemeClr val="bg1">
                    <a:lumMod val="100000"/>
                  </a:schemeClr>
                </a:solidFill>
                <a:latin typeface="Tahoma" panose="020B0604030504040204" pitchFamily="34" charset="0"/>
                <a:cs typeface="+mn-cs"/>
                <a:sym typeface=""/>
              </a:rPr>
              <a:t>YEŞ</a:t>
            </a:r>
            <a:r>
              <a:rPr lang="tr-TR" sz="1300" b="1" dirty="0">
                <a:solidFill>
                  <a:schemeClr val="bg1">
                    <a:lumMod val="100000"/>
                  </a:schemeClr>
                </a:solidFill>
                <a:latin typeface="Tahoma" panose="020B0604030504040204" pitchFamily="34" charset="0"/>
                <a:cs typeface="+mn-cs"/>
                <a:sym typeface=""/>
              </a:rPr>
              <a:t>İ</a:t>
            </a:r>
            <a:r>
              <a:rPr lang="tr" sz="1300" b="1" dirty="0">
                <a:solidFill>
                  <a:schemeClr val="bg1">
                    <a:lumMod val="100000"/>
                  </a:schemeClr>
                </a:solidFill>
                <a:latin typeface="Tahoma" panose="020B0604030504040204" pitchFamily="34" charset="0"/>
                <a:cs typeface="+mn-cs"/>
                <a:sym typeface=""/>
              </a:rPr>
              <a:t>L BADANALAMA </a:t>
            </a:r>
            <a:r>
              <a:rPr lang="tr" sz="1300" b="1" dirty="0">
                <a:solidFill>
                  <a:schemeClr val="bg1">
                    <a:lumMod val="100000"/>
                  </a:schemeClr>
                </a:solidFill>
                <a:latin typeface="Tahoma" panose="020B0604030504040204" pitchFamily="34" charset="0"/>
                <a:sym typeface=""/>
              </a:rPr>
              <a:t>MÜCADELEDE ŞEFFAFLIĞA ÖNCELİK VERMEK</a:t>
            </a:r>
            <a:endParaRPr lang="en-US" sz="1300" dirty="0">
              <a:solidFill>
                <a:schemeClr val="bg1">
                  <a:lumMod val="100000"/>
                </a:schemeClr>
              </a:solidFill>
              <a:latin typeface="Tahoma" panose="020B0604030504040204" pitchFamily="34" charset="0"/>
              <a:sym typeface=""/>
            </a:endParaRPr>
          </a:p>
          <a:p>
            <a:pPr marL="35560">
              <a:lnSpc>
                <a:spcPts val="1300"/>
              </a:lnSpc>
            </a:pPr>
            <a:endParaRPr lang="en-US" sz="1300" dirty="0">
              <a:solidFill>
                <a:schemeClr val="bg1">
                  <a:lumMod val="100000"/>
                </a:schemeClr>
              </a:solidFill>
              <a:latin typeface="Tahoma" panose="020B0604030504040204" pitchFamily="34" charset="0"/>
              <a:sym typeface=""/>
            </a:endParaRPr>
          </a:p>
          <a:p>
            <a:pPr marL="35560" rtl="0">
              <a:lnSpc>
                <a:spcPts val="1300"/>
              </a:lnSpc>
            </a:pPr>
            <a:endParaRPr lang="en-US" sz="1300" dirty="0">
              <a:solidFill>
                <a:schemeClr val="bg1">
                  <a:lumMod val="100000"/>
                </a:schemeClr>
              </a:solidFill>
              <a:latin typeface="Tahoma" panose="020B0604030504040204" pitchFamily="34" charset="0"/>
              <a:cs typeface="+mn-cs"/>
              <a:sym typeface=""/>
            </a:endParaRPr>
          </a:p>
        </p:txBody>
      </p:sp>
      <p:sp>
        <p:nvSpPr>
          <p:cNvPr id="36" name="object 36"/>
          <p:cNvSpPr txBox="1"/>
          <p:nvPr/>
        </p:nvSpPr>
        <p:spPr>
          <a:xfrm>
            <a:off x="5536776" y="5988580"/>
            <a:ext cx="1566505" cy="600164"/>
          </a:xfrm>
          <a:prstGeom prst="rect">
            <a:avLst/>
          </a:prstGeom>
          <a:solidFill>
            <a:srgbClr val="F48060"/>
          </a:solidFill>
        </p:spPr>
        <p:txBody>
          <a:bodyPr vert="horz" wrap="square" lIns="0" tIns="0" rIns="0" bIns="0" rtlCol="0">
            <a:spAutoFit/>
          </a:bodyPr>
          <a:lstStyle/>
          <a:p>
            <a:pPr marL="35560"/>
            <a:r>
              <a:rPr lang="tr" sz="1300" b="1">
                <a:solidFill>
                  <a:schemeClr val="bg1">
                    <a:lumMod val="100000"/>
                  </a:schemeClr>
                </a:solidFill>
                <a:latin typeface="Tahoma" panose="020B0604030504040204" pitchFamily="34" charset="0"/>
                <a:cs typeface="+mn-cs"/>
                <a:sym typeface=""/>
              </a:rPr>
              <a:t>KÜRESEL </a:t>
            </a:r>
            <a:r>
              <a:rPr lang="tr" sz="1300" b="1">
                <a:solidFill>
                  <a:schemeClr val="bg1">
                    <a:lumMod val="100000"/>
                  </a:schemeClr>
                </a:solidFill>
                <a:latin typeface="Tahoma" panose="020B0604030504040204" pitchFamily="34" charset="0"/>
                <a:sym typeface=""/>
              </a:rPr>
              <a:t>BİR EKONOMİDE</a:t>
            </a:r>
            <a:endParaRPr lang="en-US" sz="1300" dirty="0">
              <a:solidFill>
                <a:schemeClr val="bg1">
                  <a:lumMod val="100000"/>
                </a:schemeClr>
              </a:solidFill>
              <a:latin typeface="Tahoma" panose="020B0604030504040204" pitchFamily="34" charset="0"/>
              <a:sym typeface=""/>
            </a:endParaRPr>
          </a:p>
          <a:p>
            <a:pPr marL="35560" rtl="0"/>
            <a:r>
              <a:rPr lang="tr-TR" sz="1300" b="1" dirty="0">
                <a:solidFill>
                  <a:schemeClr val="bg1">
                    <a:lumMod val="100000"/>
                  </a:schemeClr>
                </a:solidFill>
                <a:latin typeface="Tahoma" panose="020B0604030504040204" pitchFamily="34" charset="0"/>
                <a:cs typeface="+mn-cs"/>
                <a:sym typeface=""/>
              </a:rPr>
              <a:t>REKABET</a:t>
            </a:r>
            <a:r>
              <a:rPr lang="tr" sz="1300" b="1">
                <a:solidFill>
                  <a:schemeClr val="bg1">
                    <a:lumMod val="100000"/>
                  </a:schemeClr>
                </a:solidFill>
                <a:latin typeface="Tahoma" panose="020B0604030504040204" pitchFamily="34" charset="0"/>
                <a:cs typeface="+mn-cs"/>
                <a:sym typeface=""/>
              </a:rPr>
              <a:t> </a:t>
            </a:r>
            <a:endParaRPr lang="en-US" sz="1300" dirty="0">
              <a:solidFill>
                <a:schemeClr val="bg1">
                  <a:lumMod val="100000"/>
                </a:schemeClr>
              </a:solidFill>
              <a:latin typeface="Tahoma" panose="020B0604030504040204" pitchFamily="34" charset="0"/>
              <a:cs typeface="+mn-cs"/>
              <a:sym typeface=""/>
            </a:endParaRPr>
          </a:p>
        </p:txBody>
      </p:sp>
      <p:sp>
        <p:nvSpPr>
          <p:cNvPr id="39" name="object 39"/>
          <p:cNvSpPr txBox="1"/>
          <p:nvPr/>
        </p:nvSpPr>
        <p:spPr>
          <a:xfrm>
            <a:off x="1203580" y="7899281"/>
            <a:ext cx="1976881" cy="800219"/>
          </a:xfrm>
          <a:prstGeom prst="rect">
            <a:avLst/>
          </a:prstGeom>
          <a:solidFill>
            <a:srgbClr val="7AA7D9"/>
          </a:solidFill>
        </p:spPr>
        <p:txBody>
          <a:bodyPr vert="horz" wrap="square" lIns="0" tIns="0" rIns="0" bIns="0" rtlCol="0">
            <a:spAutoFit/>
          </a:bodyPr>
          <a:lstStyle/>
          <a:p>
            <a:pPr marL="35560" rtl="0"/>
            <a:r>
              <a:rPr lang="tr" sz="1300" b="1">
                <a:solidFill>
                  <a:schemeClr val="bg1">
                    <a:lumMod val="100000"/>
                  </a:schemeClr>
                </a:solidFill>
                <a:latin typeface="Tahoma" panose="020B0604030504040204" pitchFamily="34" charset="0"/>
                <a:cs typeface="+mn-cs"/>
                <a:sym typeface=""/>
              </a:rPr>
              <a:t>SÜRDÜRÜLEBİLİR </a:t>
            </a:r>
            <a:r>
              <a:rPr lang="tr-TR" sz="1300" b="1" dirty="0">
                <a:solidFill>
                  <a:schemeClr val="bg1">
                    <a:lumMod val="100000"/>
                  </a:schemeClr>
                </a:solidFill>
                <a:latin typeface="Tahoma" panose="020B0604030504040204" pitchFamily="34" charset="0"/>
                <a:cs typeface="+mn-cs"/>
                <a:sym typeface=""/>
              </a:rPr>
              <a:t>YATIRIMLAR VE FİNANSMANI GÜÇLENDİRMEK</a:t>
            </a:r>
            <a:endParaRPr lang="en-US" sz="1300" dirty="0">
              <a:solidFill>
                <a:schemeClr val="bg1">
                  <a:lumMod val="100000"/>
                </a:schemeClr>
              </a:solidFill>
              <a:latin typeface="Tahoma" panose="020B0604030504040204" pitchFamily="34" charset="0"/>
              <a:cs typeface="+mn-cs"/>
              <a:sym typeface=""/>
            </a:endParaRPr>
          </a:p>
        </p:txBody>
      </p:sp>
      <p:sp>
        <p:nvSpPr>
          <p:cNvPr id="42" name="object 42"/>
          <p:cNvSpPr txBox="1"/>
          <p:nvPr/>
        </p:nvSpPr>
        <p:spPr>
          <a:xfrm>
            <a:off x="4183994" y="7885833"/>
            <a:ext cx="2208530" cy="600164"/>
          </a:xfrm>
          <a:prstGeom prst="rect">
            <a:avLst/>
          </a:prstGeom>
          <a:solidFill>
            <a:srgbClr val="98D3B9"/>
          </a:solidFill>
        </p:spPr>
        <p:txBody>
          <a:bodyPr vert="horz" wrap="square" lIns="0" tIns="0" rIns="0" bIns="0" rtlCol="0">
            <a:spAutoFit/>
          </a:bodyPr>
          <a:lstStyle/>
          <a:p>
            <a:pPr marL="35560" rtl="0"/>
            <a:r>
              <a:rPr lang="tr" sz="1300" b="1">
                <a:solidFill>
                  <a:schemeClr val="bg1">
                    <a:lumMod val="100000"/>
                  </a:schemeClr>
                </a:solidFill>
                <a:latin typeface="Tahoma" panose="020B0604030504040204" pitchFamily="34" charset="0"/>
                <a:cs typeface="+mn-cs"/>
                <a:sym typeface=""/>
              </a:rPr>
              <a:t>GELECEK POLİTİKALAR İÇİN </a:t>
            </a:r>
            <a:r>
              <a:rPr lang="tr-TR" sz="1300" b="1" dirty="0">
                <a:solidFill>
                  <a:schemeClr val="bg1">
                    <a:lumMod val="100000"/>
                  </a:schemeClr>
                </a:solidFill>
                <a:latin typeface="Tahoma" panose="020B0604030504040204" pitchFamily="34" charset="0"/>
                <a:cs typeface="+mn-cs"/>
                <a:sym typeface=""/>
              </a:rPr>
              <a:t>BİLİME DAYALI ÇÖZÜMLERİ TEŞVİK</a:t>
            </a:r>
            <a:endParaRPr lang="en-US" sz="1300" dirty="0">
              <a:solidFill>
                <a:schemeClr val="bg1">
                  <a:lumMod val="100000"/>
                </a:schemeClr>
              </a:solidFill>
              <a:latin typeface="Tahoma" panose="020B0604030504040204" pitchFamily="34" charset="0"/>
              <a:cs typeface="+mn-cs"/>
              <a:sym typeface=""/>
            </a:endParaRPr>
          </a:p>
        </p:txBody>
      </p:sp>
      <p:sp>
        <p:nvSpPr>
          <p:cNvPr id="45" name="object 45"/>
          <p:cNvSpPr txBox="1"/>
          <p:nvPr/>
        </p:nvSpPr>
        <p:spPr>
          <a:xfrm>
            <a:off x="400684" y="5951841"/>
            <a:ext cx="250190" cy="631190"/>
          </a:xfrm>
          <a:prstGeom prst="rect">
            <a:avLst/>
          </a:prstGeom>
        </p:spPr>
        <p:txBody>
          <a:bodyPr vert="horz" wrap="square" lIns="0" tIns="15240" rIns="0" bIns="0" rtlCol="0">
            <a:spAutoFit/>
          </a:bodyPr>
          <a:lstStyle/>
          <a:p>
            <a:pPr marL="12700" rtl="0">
              <a:lnSpc>
                <a:spcPct val="100000"/>
              </a:lnSpc>
              <a:spcBef>
                <a:spcPts val="120"/>
              </a:spcBef>
            </a:pPr>
            <a:r>
              <a:rPr lang="tr" sz="3950" b="1">
                <a:solidFill>
                  <a:srgbClr val="69C4A0"/>
                </a:solidFill>
                <a:latin typeface="Tahoma" panose="020B0604030504040204" pitchFamily="34" charset="0"/>
                <a:cs typeface="+mn-cs"/>
                <a:sym typeface=""/>
              </a:rPr>
              <a:t>1</a:t>
            </a:r>
            <a:endParaRPr lang="en-US" sz="3950" dirty="0">
              <a:latin typeface="Tahoma" panose="020B0604030504040204" pitchFamily="34" charset="0"/>
              <a:cs typeface="+mn-cs"/>
              <a:sym typeface=""/>
            </a:endParaRPr>
          </a:p>
        </p:txBody>
      </p:sp>
      <p:sp>
        <p:nvSpPr>
          <p:cNvPr id="46" name="object 46"/>
          <p:cNvSpPr txBox="1"/>
          <p:nvPr/>
        </p:nvSpPr>
        <p:spPr>
          <a:xfrm>
            <a:off x="758073" y="7885833"/>
            <a:ext cx="313055" cy="631190"/>
          </a:xfrm>
          <a:prstGeom prst="rect">
            <a:avLst/>
          </a:prstGeom>
        </p:spPr>
        <p:txBody>
          <a:bodyPr vert="horz" wrap="square" lIns="0" tIns="15240" rIns="0" bIns="0" rtlCol="0">
            <a:spAutoFit/>
          </a:bodyPr>
          <a:lstStyle/>
          <a:p>
            <a:pPr marL="12700" rtl="0">
              <a:lnSpc>
                <a:spcPct val="100000"/>
              </a:lnSpc>
              <a:spcBef>
                <a:spcPts val="120"/>
              </a:spcBef>
            </a:pPr>
            <a:r>
              <a:rPr lang="tr" sz="3950" b="1">
                <a:solidFill>
                  <a:srgbClr val="7AA7D9"/>
                </a:solidFill>
                <a:latin typeface="Tahoma" panose="020B0604030504040204" pitchFamily="34" charset="0"/>
                <a:cs typeface="+mn-cs"/>
                <a:sym typeface=""/>
              </a:rPr>
              <a:t>4</a:t>
            </a:r>
            <a:endParaRPr lang="en-US" sz="3950" dirty="0">
              <a:latin typeface="Tahoma" panose="020B0604030504040204" pitchFamily="34" charset="0"/>
              <a:cs typeface="+mn-cs"/>
              <a:sym typeface=""/>
            </a:endParaRPr>
          </a:p>
        </p:txBody>
      </p:sp>
      <p:sp>
        <p:nvSpPr>
          <p:cNvPr id="47" name="object 47"/>
          <p:cNvSpPr txBox="1"/>
          <p:nvPr/>
        </p:nvSpPr>
        <p:spPr>
          <a:xfrm>
            <a:off x="3773343" y="7885833"/>
            <a:ext cx="307340" cy="631190"/>
          </a:xfrm>
          <a:prstGeom prst="rect">
            <a:avLst/>
          </a:prstGeom>
        </p:spPr>
        <p:txBody>
          <a:bodyPr vert="horz" wrap="square" lIns="0" tIns="15240" rIns="0" bIns="0" rtlCol="0">
            <a:spAutoFit/>
          </a:bodyPr>
          <a:lstStyle/>
          <a:p>
            <a:pPr marL="12700" rtl="0">
              <a:lnSpc>
                <a:spcPct val="100000"/>
              </a:lnSpc>
              <a:spcBef>
                <a:spcPts val="120"/>
              </a:spcBef>
            </a:pPr>
            <a:r>
              <a:rPr lang="tr" sz="3950" b="1">
                <a:solidFill>
                  <a:srgbClr val="98D3B9"/>
                </a:solidFill>
                <a:latin typeface="Tahoma" panose="020B0604030504040204" pitchFamily="34" charset="0"/>
                <a:cs typeface="+mn-cs"/>
                <a:sym typeface=""/>
              </a:rPr>
              <a:t>5</a:t>
            </a:r>
            <a:endParaRPr lang="en-US" sz="3950" dirty="0">
              <a:latin typeface="Tahoma" panose="020B0604030504040204" pitchFamily="34" charset="0"/>
              <a:cs typeface="+mn-cs"/>
              <a:sym typeface=""/>
            </a:endParaRPr>
          </a:p>
        </p:txBody>
      </p:sp>
      <p:sp>
        <p:nvSpPr>
          <p:cNvPr id="48" name="object 48"/>
          <p:cNvSpPr txBox="1"/>
          <p:nvPr/>
        </p:nvSpPr>
        <p:spPr>
          <a:xfrm>
            <a:off x="2891299" y="5880100"/>
            <a:ext cx="306705" cy="631190"/>
          </a:xfrm>
          <a:prstGeom prst="rect">
            <a:avLst/>
          </a:prstGeom>
        </p:spPr>
        <p:txBody>
          <a:bodyPr vert="horz" wrap="square" lIns="0" tIns="15240" rIns="0" bIns="0" rtlCol="0">
            <a:spAutoFit/>
          </a:bodyPr>
          <a:lstStyle/>
          <a:p>
            <a:pPr marL="12700" rtl="0">
              <a:lnSpc>
                <a:spcPct val="100000"/>
              </a:lnSpc>
              <a:spcBef>
                <a:spcPts val="120"/>
              </a:spcBef>
            </a:pPr>
            <a:r>
              <a:rPr lang="tr" sz="3950" b="1">
                <a:solidFill>
                  <a:srgbClr val="F0B240"/>
                </a:solidFill>
                <a:latin typeface="Tahoma" panose="020B0604030504040204" pitchFamily="34" charset="0"/>
                <a:cs typeface="+mn-cs"/>
                <a:sym typeface=""/>
              </a:rPr>
              <a:t>2</a:t>
            </a:r>
            <a:endParaRPr lang="en-US" sz="3950" dirty="0">
              <a:latin typeface="Tahoma" panose="020B0604030504040204" pitchFamily="34" charset="0"/>
              <a:cs typeface="+mn-cs"/>
              <a:sym typeface=""/>
            </a:endParaRPr>
          </a:p>
        </p:txBody>
      </p:sp>
      <p:sp>
        <p:nvSpPr>
          <p:cNvPr id="49" name="object 49"/>
          <p:cNvSpPr txBox="1"/>
          <p:nvPr/>
        </p:nvSpPr>
        <p:spPr>
          <a:xfrm>
            <a:off x="5134589" y="5877337"/>
            <a:ext cx="307340" cy="631190"/>
          </a:xfrm>
          <a:prstGeom prst="rect">
            <a:avLst/>
          </a:prstGeom>
        </p:spPr>
        <p:txBody>
          <a:bodyPr vert="horz" wrap="square" lIns="0" tIns="15240" rIns="0" bIns="0" rtlCol="0">
            <a:spAutoFit/>
          </a:bodyPr>
          <a:lstStyle/>
          <a:p>
            <a:pPr marL="12700" rtl="0">
              <a:lnSpc>
                <a:spcPct val="100000"/>
              </a:lnSpc>
              <a:spcBef>
                <a:spcPts val="120"/>
              </a:spcBef>
            </a:pPr>
            <a:r>
              <a:rPr lang="tr" sz="3950" b="1">
                <a:solidFill>
                  <a:srgbClr val="F48060"/>
                </a:solidFill>
                <a:latin typeface="Tahoma" panose="020B0604030504040204" pitchFamily="34" charset="0"/>
                <a:cs typeface="+mn-cs"/>
                <a:sym typeface=""/>
              </a:rPr>
              <a:t>3</a:t>
            </a:r>
            <a:endParaRPr lang="en-US" sz="3950" dirty="0">
              <a:latin typeface="Tahoma" panose="020B0604030504040204" pitchFamily="34" charset="0"/>
              <a:cs typeface="+mn-cs"/>
              <a:sym typeface=""/>
            </a:endParaRPr>
          </a:p>
        </p:txBody>
      </p:sp>
      <p:pic>
        <p:nvPicPr>
          <p:cNvPr id="51" name="Resim 50">
            <a:extLst>
              <a:ext uri="{FF2B5EF4-FFF2-40B4-BE49-F238E27FC236}">
                <a16:creationId xmlns:a16="http://schemas.microsoft.com/office/drawing/2014/main" id="{CBD8D7C0-1467-4B11-BF2D-501259507D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
        <p:nvSpPr>
          <p:cNvPr id="31" name="object 42">
            <a:extLst>
              <a:ext uri="{FF2B5EF4-FFF2-40B4-BE49-F238E27FC236}">
                <a16:creationId xmlns:a16="http://schemas.microsoft.com/office/drawing/2014/main" id="{AE236B50-04A7-4F21-B2E0-314A63AE0813}"/>
              </a:ext>
            </a:extLst>
          </p:cNvPr>
          <p:cNvSpPr txBox="1"/>
          <p:nvPr/>
        </p:nvSpPr>
        <p:spPr>
          <a:xfrm>
            <a:off x="2741100" y="9213676"/>
            <a:ext cx="2610717" cy="813043"/>
          </a:xfrm>
          <a:prstGeom prst="rect">
            <a:avLst/>
          </a:prstGeom>
          <a:solidFill>
            <a:srgbClr val="00B050"/>
          </a:solidFill>
        </p:spPr>
        <p:txBody>
          <a:bodyPr vert="horz" wrap="square" lIns="0" tIns="0" rIns="0" bIns="0" rtlCol="0">
            <a:spAutoFit/>
          </a:bodyPr>
          <a:lstStyle/>
          <a:p>
            <a:pPr marL="48895">
              <a:spcBef>
                <a:spcPts val="100"/>
              </a:spcBef>
            </a:pPr>
            <a:r>
              <a:rPr lang="tr-TR" sz="1300" b="1" dirty="0">
                <a:solidFill>
                  <a:srgbClr val="FFFFFF"/>
                </a:solidFill>
                <a:latin typeface="Tahoma" panose="020B0604030504040204" pitchFamily="34" charset="0"/>
                <a:sym typeface=""/>
              </a:rPr>
              <a:t>PLASTİK SEKTÖRÜ STRATEJİK HEDEFLER VE </a:t>
            </a:r>
          </a:p>
          <a:p>
            <a:pPr marL="48895">
              <a:spcBef>
                <a:spcPts val="100"/>
              </a:spcBef>
            </a:pPr>
            <a:r>
              <a:rPr lang="tr-TR" sz="1300" b="1" dirty="0">
                <a:solidFill>
                  <a:srgbClr val="FFFFFF"/>
                </a:solidFill>
                <a:latin typeface="Tahoma" panose="020B0604030504040204" pitchFamily="34" charset="0"/>
                <a:sym typeface=""/>
              </a:rPr>
              <a:t>KRİTİK ÜRÜN/TEKNOLOJİLER</a:t>
            </a:r>
            <a:endParaRPr lang="en-US" sz="1300" dirty="0">
              <a:latin typeface="Tahoma" panose="020B0604030504040204" pitchFamily="34" charset="0"/>
              <a:sym typeface=""/>
            </a:endParaRPr>
          </a:p>
          <a:p>
            <a:endParaRPr lang="tr-TR" sz="1300" dirty="0"/>
          </a:p>
        </p:txBody>
      </p:sp>
      <p:sp>
        <p:nvSpPr>
          <p:cNvPr id="32" name="object 47">
            <a:extLst>
              <a:ext uri="{FF2B5EF4-FFF2-40B4-BE49-F238E27FC236}">
                <a16:creationId xmlns:a16="http://schemas.microsoft.com/office/drawing/2014/main" id="{3A9A2666-DE6F-40E6-94A7-64198A844834}"/>
              </a:ext>
            </a:extLst>
          </p:cNvPr>
          <p:cNvSpPr txBox="1"/>
          <p:nvPr/>
        </p:nvSpPr>
        <p:spPr>
          <a:xfrm>
            <a:off x="2330450" y="9213676"/>
            <a:ext cx="307340" cy="631190"/>
          </a:xfrm>
          <a:prstGeom prst="rect">
            <a:avLst/>
          </a:prstGeom>
        </p:spPr>
        <p:txBody>
          <a:bodyPr vert="horz" wrap="square" lIns="0" tIns="15240" rIns="0" bIns="0" rtlCol="0">
            <a:spAutoFit/>
          </a:bodyPr>
          <a:lstStyle/>
          <a:p>
            <a:pPr marL="12700" rtl="0">
              <a:lnSpc>
                <a:spcPct val="100000"/>
              </a:lnSpc>
              <a:spcBef>
                <a:spcPts val="120"/>
              </a:spcBef>
            </a:pPr>
            <a:r>
              <a:rPr lang="tr" sz="3950" b="1">
                <a:solidFill>
                  <a:srgbClr val="00B050"/>
                </a:solidFill>
                <a:latin typeface="Tahoma" panose="020B0604030504040204" pitchFamily="34" charset="0"/>
                <a:cs typeface="+mn-cs"/>
                <a:sym typeface=""/>
              </a:rPr>
              <a:t>6</a:t>
            </a:r>
            <a:endParaRPr lang="en-US" sz="3950" dirty="0">
              <a:solidFill>
                <a:srgbClr val="00B050"/>
              </a:solidFill>
              <a:latin typeface="Tahoma" panose="020B0604030504040204" pitchFamily="34" charset="0"/>
              <a:cs typeface="+mn-cs"/>
              <a:sym type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56005" y="682210"/>
            <a:ext cx="5777865" cy="1209675"/>
            <a:chOff x="1056005" y="682210"/>
            <a:chExt cx="5777865" cy="1209675"/>
          </a:xfrm>
        </p:grpSpPr>
        <p:sp>
          <p:nvSpPr>
            <p:cNvPr id="3" name="object 3"/>
            <p:cNvSpPr/>
            <p:nvPr/>
          </p:nvSpPr>
          <p:spPr>
            <a:xfrm>
              <a:off x="1332001" y="682218"/>
              <a:ext cx="1165860" cy="1067435"/>
            </a:xfrm>
            <a:custGeom>
              <a:avLst/>
              <a:gdLst/>
              <a:ahLst/>
              <a:cxnLst/>
              <a:rect l="l" t="t" r="r" b="b"/>
              <a:pathLst>
                <a:path w="1165860" h="1067435">
                  <a:moveTo>
                    <a:pt x="837171" y="448957"/>
                  </a:moveTo>
                  <a:lnTo>
                    <a:pt x="833450" y="438327"/>
                  </a:lnTo>
                  <a:lnTo>
                    <a:pt x="826236" y="430314"/>
                  </a:lnTo>
                  <a:lnTo>
                    <a:pt x="816940" y="425602"/>
                  </a:lnTo>
                  <a:lnTo>
                    <a:pt x="806615" y="424535"/>
                  </a:lnTo>
                  <a:lnTo>
                    <a:pt x="796340" y="427405"/>
                  </a:lnTo>
                  <a:lnTo>
                    <a:pt x="667232" y="498208"/>
                  </a:lnTo>
                  <a:lnTo>
                    <a:pt x="647306" y="487680"/>
                  </a:lnTo>
                  <a:lnTo>
                    <a:pt x="647306" y="585190"/>
                  </a:lnTo>
                  <a:lnTo>
                    <a:pt x="641299" y="601840"/>
                  </a:lnTo>
                  <a:lnTo>
                    <a:pt x="608939" y="623798"/>
                  </a:lnTo>
                  <a:lnTo>
                    <a:pt x="601662" y="624357"/>
                  </a:lnTo>
                  <a:lnTo>
                    <a:pt x="583679" y="620712"/>
                  </a:lnTo>
                  <a:lnTo>
                    <a:pt x="568960" y="610806"/>
                  </a:lnTo>
                  <a:lnTo>
                    <a:pt x="558977" y="596112"/>
                  </a:lnTo>
                  <a:lnTo>
                    <a:pt x="555205" y="578129"/>
                  </a:lnTo>
                  <a:lnTo>
                    <a:pt x="558838" y="560146"/>
                  </a:lnTo>
                  <a:lnTo>
                    <a:pt x="601433" y="531685"/>
                  </a:lnTo>
                  <a:lnTo>
                    <a:pt x="638771" y="550354"/>
                  </a:lnTo>
                  <a:lnTo>
                    <a:pt x="647306" y="585190"/>
                  </a:lnTo>
                  <a:lnTo>
                    <a:pt x="647306" y="487680"/>
                  </a:lnTo>
                  <a:lnTo>
                    <a:pt x="630923" y="479005"/>
                  </a:lnTo>
                  <a:lnTo>
                    <a:pt x="591388" y="475361"/>
                  </a:lnTo>
                  <a:lnTo>
                    <a:pt x="553339" y="486778"/>
                  </a:lnTo>
                  <a:lnTo>
                    <a:pt x="521512" y="512787"/>
                  </a:lnTo>
                  <a:lnTo>
                    <a:pt x="502297" y="549097"/>
                  </a:lnTo>
                  <a:lnTo>
                    <a:pt x="498652" y="588632"/>
                  </a:lnTo>
                  <a:lnTo>
                    <a:pt x="510070" y="626668"/>
                  </a:lnTo>
                  <a:lnTo>
                    <a:pt x="536079" y="658507"/>
                  </a:lnTo>
                  <a:lnTo>
                    <a:pt x="572401" y="677710"/>
                  </a:lnTo>
                  <a:lnTo>
                    <a:pt x="611936" y="681367"/>
                  </a:lnTo>
                  <a:lnTo>
                    <a:pt x="649973" y="669937"/>
                  </a:lnTo>
                  <a:lnTo>
                    <a:pt x="681812" y="643940"/>
                  </a:lnTo>
                  <a:lnTo>
                    <a:pt x="694055" y="624357"/>
                  </a:lnTo>
                  <a:lnTo>
                    <a:pt x="695731" y="621677"/>
                  </a:lnTo>
                  <a:lnTo>
                    <a:pt x="703529" y="597052"/>
                  </a:lnTo>
                  <a:lnTo>
                    <a:pt x="704951" y="571284"/>
                  </a:lnTo>
                  <a:lnTo>
                    <a:pt x="699795" y="545579"/>
                  </a:lnTo>
                  <a:lnTo>
                    <a:pt x="725068" y="531685"/>
                  </a:lnTo>
                  <a:lnTo>
                    <a:pt x="785977" y="498208"/>
                  </a:lnTo>
                  <a:lnTo>
                    <a:pt x="823658" y="477494"/>
                  </a:lnTo>
                  <a:lnTo>
                    <a:pt x="831977" y="469798"/>
                  </a:lnTo>
                  <a:lnTo>
                    <a:pt x="836574" y="459879"/>
                  </a:lnTo>
                  <a:lnTo>
                    <a:pt x="837171" y="448957"/>
                  </a:lnTo>
                  <a:close/>
                </a:path>
                <a:path w="1165860" h="1067435">
                  <a:moveTo>
                    <a:pt x="990777" y="567423"/>
                  </a:moveTo>
                  <a:lnTo>
                    <a:pt x="988034" y="519963"/>
                  </a:lnTo>
                  <a:lnTo>
                    <a:pt x="979995" y="474078"/>
                  </a:lnTo>
                  <a:lnTo>
                    <a:pt x="966978" y="430085"/>
                  </a:lnTo>
                  <a:lnTo>
                    <a:pt x="949286" y="388302"/>
                  </a:lnTo>
                  <a:lnTo>
                    <a:pt x="927227" y="349034"/>
                  </a:lnTo>
                  <a:lnTo>
                    <a:pt x="901115" y="312585"/>
                  </a:lnTo>
                  <a:lnTo>
                    <a:pt x="871245" y="279260"/>
                  </a:lnTo>
                  <a:lnTo>
                    <a:pt x="837933" y="249377"/>
                  </a:lnTo>
                  <a:lnTo>
                    <a:pt x="801484" y="223240"/>
                  </a:lnTo>
                  <a:lnTo>
                    <a:pt x="762215" y="201168"/>
                  </a:lnTo>
                  <a:lnTo>
                    <a:pt x="720420" y="183464"/>
                  </a:lnTo>
                  <a:lnTo>
                    <a:pt x="676414" y="170421"/>
                  </a:lnTo>
                  <a:lnTo>
                    <a:pt x="630491" y="162382"/>
                  </a:lnTo>
                  <a:lnTo>
                    <a:pt x="582980" y="159626"/>
                  </a:lnTo>
                  <a:lnTo>
                    <a:pt x="535482" y="162382"/>
                  </a:lnTo>
                  <a:lnTo>
                    <a:pt x="489559" y="170421"/>
                  </a:lnTo>
                  <a:lnTo>
                    <a:pt x="445554" y="183438"/>
                  </a:lnTo>
                  <a:lnTo>
                    <a:pt x="403771" y="201129"/>
                  </a:lnTo>
                  <a:lnTo>
                    <a:pt x="364490" y="223189"/>
                  </a:lnTo>
                  <a:lnTo>
                    <a:pt x="328041" y="249301"/>
                  </a:lnTo>
                  <a:lnTo>
                    <a:pt x="294741" y="279171"/>
                  </a:lnTo>
                  <a:lnTo>
                    <a:pt x="264871" y="312483"/>
                  </a:lnTo>
                  <a:lnTo>
                    <a:pt x="238747" y="348932"/>
                  </a:lnTo>
                  <a:lnTo>
                    <a:pt x="216700" y="388200"/>
                  </a:lnTo>
                  <a:lnTo>
                    <a:pt x="199009" y="429996"/>
                  </a:lnTo>
                  <a:lnTo>
                    <a:pt x="185978" y="474002"/>
                  </a:lnTo>
                  <a:lnTo>
                    <a:pt x="177952" y="519925"/>
                  </a:lnTo>
                  <a:lnTo>
                    <a:pt x="175196" y="567423"/>
                  </a:lnTo>
                  <a:lnTo>
                    <a:pt x="178206" y="616331"/>
                  </a:lnTo>
                  <a:lnTo>
                    <a:pt x="186918" y="664032"/>
                  </a:lnTo>
                  <a:lnTo>
                    <a:pt x="201104" y="710057"/>
                  </a:lnTo>
                  <a:lnTo>
                    <a:pt x="220535" y="753973"/>
                  </a:lnTo>
                  <a:lnTo>
                    <a:pt x="244957" y="795286"/>
                  </a:lnTo>
                  <a:lnTo>
                    <a:pt x="274167" y="833577"/>
                  </a:lnTo>
                  <a:lnTo>
                    <a:pt x="307911" y="868349"/>
                  </a:lnTo>
                  <a:lnTo>
                    <a:pt x="345960" y="899172"/>
                  </a:lnTo>
                  <a:lnTo>
                    <a:pt x="367258" y="904074"/>
                  </a:lnTo>
                  <a:lnTo>
                    <a:pt x="377532" y="900264"/>
                  </a:lnTo>
                  <a:lnTo>
                    <a:pt x="386892" y="860996"/>
                  </a:lnTo>
                  <a:lnTo>
                    <a:pt x="342112" y="822071"/>
                  </a:lnTo>
                  <a:lnTo>
                    <a:pt x="309905" y="787082"/>
                  </a:lnTo>
                  <a:lnTo>
                    <a:pt x="282854" y="748347"/>
                  </a:lnTo>
                  <a:lnTo>
                    <a:pt x="261277" y="706437"/>
                  </a:lnTo>
                  <a:lnTo>
                    <a:pt x="245465" y="661924"/>
                  </a:lnTo>
                  <a:lnTo>
                    <a:pt x="235724" y="615391"/>
                  </a:lnTo>
                  <a:lnTo>
                    <a:pt x="232346" y="567423"/>
                  </a:lnTo>
                  <a:lnTo>
                    <a:pt x="235559" y="519925"/>
                  </a:lnTo>
                  <a:lnTo>
                    <a:pt x="244894" y="474345"/>
                  </a:lnTo>
                  <a:lnTo>
                    <a:pt x="259956" y="431126"/>
                  </a:lnTo>
                  <a:lnTo>
                    <a:pt x="280301" y="390664"/>
                  </a:lnTo>
                  <a:lnTo>
                    <a:pt x="305511" y="353390"/>
                  </a:lnTo>
                  <a:lnTo>
                    <a:pt x="335178" y="319735"/>
                  </a:lnTo>
                  <a:lnTo>
                    <a:pt x="368871" y="290093"/>
                  </a:lnTo>
                  <a:lnTo>
                    <a:pt x="406171" y="264896"/>
                  </a:lnTo>
                  <a:lnTo>
                    <a:pt x="446646" y="244576"/>
                  </a:lnTo>
                  <a:lnTo>
                    <a:pt x="489889" y="229539"/>
                  </a:lnTo>
                  <a:lnTo>
                    <a:pt x="535482" y="220218"/>
                  </a:lnTo>
                  <a:lnTo>
                    <a:pt x="582980" y="217004"/>
                  </a:lnTo>
                  <a:lnTo>
                    <a:pt x="630491" y="220218"/>
                  </a:lnTo>
                  <a:lnTo>
                    <a:pt x="676084" y="229565"/>
                  </a:lnTo>
                  <a:lnTo>
                    <a:pt x="719328" y="244614"/>
                  </a:lnTo>
                  <a:lnTo>
                    <a:pt x="759802" y="264960"/>
                  </a:lnTo>
                  <a:lnTo>
                    <a:pt x="797102" y="290182"/>
                  </a:lnTo>
                  <a:lnTo>
                    <a:pt x="830795" y="319849"/>
                  </a:lnTo>
                  <a:lnTo>
                    <a:pt x="860463" y="353529"/>
                  </a:lnTo>
                  <a:lnTo>
                    <a:pt x="885685" y="390829"/>
                  </a:lnTo>
                  <a:lnTo>
                    <a:pt x="906030" y="431317"/>
                  </a:lnTo>
                  <a:lnTo>
                    <a:pt x="921080" y="474560"/>
                  </a:lnTo>
                  <a:lnTo>
                    <a:pt x="930427" y="520153"/>
                  </a:lnTo>
                  <a:lnTo>
                    <a:pt x="933627" y="567651"/>
                  </a:lnTo>
                  <a:lnTo>
                    <a:pt x="930148" y="616394"/>
                  </a:lnTo>
                  <a:lnTo>
                    <a:pt x="920089" y="663613"/>
                  </a:lnTo>
                  <a:lnTo>
                    <a:pt x="903782" y="708736"/>
                  </a:lnTo>
                  <a:lnTo>
                    <a:pt x="881545" y="751128"/>
                  </a:lnTo>
                  <a:lnTo>
                    <a:pt x="853706" y="790206"/>
                  </a:lnTo>
                  <a:lnTo>
                    <a:pt x="820559" y="825334"/>
                  </a:lnTo>
                  <a:lnTo>
                    <a:pt x="782447" y="855903"/>
                  </a:lnTo>
                  <a:lnTo>
                    <a:pt x="774585" y="864057"/>
                  </a:lnTo>
                  <a:lnTo>
                    <a:pt x="770610" y="874293"/>
                  </a:lnTo>
                  <a:lnTo>
                    <a:pt x="770724" y="885304"/>
                  </a:lnTo>
                  <a:lnTo>
                    <a:pt x="775157" y="895756"/>
                  </a:lnTo>
                  <a:lnTo>
                    <a:pt x="783310" y="903630"/>
                  </a:lnTo>
                  <a:lnTo>
                    <a:pt x="793546" y="907605"/>
                  </a:lnTo>
                  <a:lnTo>
                    <a:pt x="804545" y="907478"/>
                  </a:lnTo>
                  <a:lnTo>
                    <a:pt x="854125" y="872134"/>
                  </a:lnTo>
                  <a:lnTo>
                    <a:pt x="888834" y="837120"/>
                  </a:lnTo>
                  <a:lnTo>
                    <a:pt x="918895" y="798474"/>
                  </a:lnTo>
                  <a:lnTo>
                    <a:pt x="944054" y="756666"/>
                  </a:lnTo>
                  <a:lnTo>
                    <a:pt x="964069" y="712177"/>
                  </a:lnTo>
                  <a:lnTo>
                    <a:pt x="978687" y="665492"/>
                  </a:lnTo>
                  <a:lnTo>
                    <a:pt x="987679" y="617080"/>
                  </a:lnTo>
                  <a:lnTo>
                    <a:pt x="990777" y="567423"/>
                  </a:lnTo>
                  <a:close/>
                </a:path>
                <a:path w="1165860" h="1067435">
                  <a:moveTo>
                    <a:pt x="1165720" y="598373"/>
                  </a:moveTo>
                  <a:lnTo>
                    <a:pt x="1165225" y="553478"/>
                  </a:lnTo>
                  <a:lnTo>
                    <a:pt x="1161237" y="508609"/>
                  </a:lnTo>
                  <a:lnTo>
                    <a:pt x="1153756" y="463956"/>
                  </a:lnTo>
                  <a:lnTo>
                    <a:pt x="1142720" y="419735"/>
                  </a:lnTo>
                  <a:lnTo>
                    <a:pt x="1128090" y="376174"/>
                  </a:lnTo>
                  <a:lnTo>
                    <a:pt x="1109827" y="333451"/>
                  </a:lnTo>
                  <a:lnTo>
                    <a:pt x="1087907" y="291782"/>
                  </a:lnTo>
                  <a:lnTo>
                    <a:pt x="1062278" y="251396"/>
                  </a:lnTo>
                  <a:lnTo>
                    <a:pt x="1030490" y="209550"/>
                  </a:lnTo>
                  <a:lnTo>
                    <a:pt x="995108" y="170789"/>
                  </a:lnTo>
                  <a:lnTo>
                    <a:pt x="959929" y="138341"/>
                  </a:lnTo>
                  <a:lnTo>
                    <a:pt x="922845" y="109321"/>
                  </a:lnTo>
                  <a:lnTo>
                    <a:pt x="884072" y="83705"/>
                  </a:lnTo>
                  <a:lnTo>
                    <a:pt x="843813" y="61506"/>
                  </a:lnTo>
                  <a:lnTo>
                    <a:pt x="802284" y="42710"/>
                  </a:lnTo>
                  <a:lnTo>
                    <a:pt x="759701" y="27343"/>
                  </a:lnTo>
                  <a:lnTo>
                    <a:pt x="716267" y="15379"/>
                  </a:lnTo>
                  <a:lnTo>
                    <a:pt x="672198" y="6845"/>
                  </a:lnTo>
                  <a:lnTo>
                    <a:pt x="627697" y="1714"/>
                  </a:lnTo>
                  <a:lnTo>
                    <a:pt x="582993" y="0"/>
                  </a:lnTo>
                  <a:lnTo>
                    <a:pt x="538289" y="1701"/>
                  </a:lnTo>
                  <a:lnTo>
                    <a:pt x="493788" y="6807"/>
                  </a:lnTo>
                  <a:lnTo>
                    <a:pt x="449719" y="15328"/>
                  </a:lnTo>
                  <a:lnTo>
                    <a:pt x="406285" y="27266"/>
                  </a:lnTo>
                  <a:lnTo>
                    <a:pt x="363689" y="42621"/>
                  </a:lnTo>
                  <a:lnTo>
                    <a:pt x="322160" y="61379"/>
                  </a:lnTo>
                  <a:lnTo>
                    <a:pt x="281901" y="83566"/>
                  </a:lnTo>
                  <a:lnTo>
                    <a:pt x="243128" y="109143"/>
                  </a:lnTo>
                  <a:lnTo>
                    <a:pt x="206044" y="138150"/>
                  </a:lnTo>
                  <a:lnTo>
                    <a:pt x="170865" y="170561"/>
                  </a:lnTo>
                  <a:lnTo>
                    <a:pt x="138633" y="205473"/>
                  </a:lnTo>
                  <a:lnTo>
                    <a:pt x="109689" y="242417"/>
                  </a:lnTo>
                  <a:lnTo>
                    <a:pt x="84048" y="281203"/>
                  </a:lnTo>
                  <a:lnTo>
                    <a:pt x="61747" y="321602"/>
                  </a:lnTo>
                  <a:lnTo>
                    <a:pt x="42837" y="363410"/>
                  </a:lnTo>
                  <a:lnTo>
                    <a:pt x="27317" y="406387"/>
                  </a:lnTo>
                  <a:lnTo>
                    <a:pt x="15240" y="450342"/>
                  </a:lnTo>
                  <a:lnTo>
                    <a:pt x="6642" y="495046"/>
                  </a:lnTo>
                  <a:lnTo>
                    <a:pt x="1549" y="540283"/>
                  </a:lnTo>
                  <a:lnTo>
                    <a:pt x="0" y="585851"/>
                  </a:lnTo>
                  <a:lnTo>
                    <a:pt x="2019" y="631520"/>
                  </a:lnTo>
                  <a:lnTo>
                    <a:pt x="7632" y="677062"/>
                  </a:lnTo>
                  <a:lnTo>
                    <a:pt x="16891" y="722299"/>
                  </a:lnTo>
                  <a:lnTo>
                    <a:pt x="29819" y="766978"/>
                  </a:lnTo>
                  <a:lnTo>
                    <a:pt x="46443" y="810907"/>
                  </a:lnTo>
                  <a:lnTo>
                    <a:pt x="66814" y="853859"/>
                  </a:lnTo>
                  <a:lnTo>
                    <a:pt x="94513" y="900874"/>
                  </a:lnTo>
                  <a:lnTo>
                    <a:pt x="126352" y="944994"/>
                  </a:lnTo>
                  <a:lnTo>
                    <a:pt x="162090" y="985964"/>
                  </a:lnTo>
                  <a:lnTo>
                    <a:pt x="201523" y="1023531"/>
                  </a:lnTo>
                  <a:lnTo>
                    <a:pt x="244411" y="1057414"/>
                  </a:lnTo>
                  <a:lnTo>
                    <a:pt x="265417" y="1063764"/>
                  </a:lnTo>
                  <a:lnTo>
                    <a:pt x="275920" y="1060653"/>
                  </a:lnTo>
                  <a:lnTo>
                    <a:pt x="287947" y="1022045"/>
                  </a:lnTo>
                  <a:lnTo>
                    <a:pt x="277660" y="1010970"/>
                  </a:lnTo>
                  <a:lnTo>
                    <a:pt x="237959" y="979563"/>
                  </a:lnTo>
                  <a:lnTo>
                    <a:pt x="201777" y="944816"/>
                  </a:lnTo>
                  <a:lnTo>
                    <a:pt x="169240" y="907034"/>
                  </a:lnTo>
                  <a:lnTo>
                    <a:pt x="140538" y="866521"/>
                  </a:lnTo>
                  <a:lnTo>
                    <a:pt x="115798" y="823582"/>
                  </a:lnTo>
                  <a:lnTo>
                    <a:pt x="95199" y="778510"/>
                  </a:lnTo>
                  <a:lnTo>
                    <a:pt x="78879" y="731596"/>
                  </a:lnTo>
                  <a:lnTo>
                    <a:pt x="67017" y="683171"/>
                  </a:lnTo>
                  <a:lnTo>
                    <a:pt x="59753" y="633501"/>
                  </a:lnTo>
                  <a:lnTo>
                    <a:pt x="57251" y="582904"/>
                  </a:lnTo>
                  <a:lnTo>
                    <a:pt x="59410" y="535127"/>
                  </a:lnTo>
                  <a:lnTo>
                    <a:pt x="65735" y="488543"/>
                  </a:lnTo>
                  <a:lnTo>
                    <a:pt x="76073" y="443318"/>
                  </a:lnTo>
                  <a:lnTo>
                    <a:pt x="90208" y="399669"/>
                  </a:lnTo>
                  <a:lnTo>
                    <a:pt x="107962" y="357759"/>
                  </a:lnTo>
                  <a:lnTo>
                    <a:pt x="129146" y="317792"/>
                  </a:lnTo>
                  <a:lnTo>
                    <a:pt x="153581" y="279933"/>
                  </a:lnTo>
                  <a:lnTo>
                    <a:pt x="181063" y="244398"/>
                  </a:lnTo>
                  <a:lnTo>
                    <a:pt x="211429" y="211353"/>
                  </a:lnTo>
                  <a:lnTo>
                    <a:pt x="244475" y="180987"/>
                  </a:lnTo>
                  <a:lnTo>
                    <a:pt x="280009" y="153504"/>
                  </a:lnTo>
                  <a:lnTo>
                    <a:pt x="317868" y="129070"/>
                  </a:lnTo>
                  <a:lnTo>
                    <a:pt x="357835" y="107886"/>
                  </a:lnTo>
                  <a:lnTo>
                    <a:pt x="399745" y="90131"/>
                  </a:lnTo>
                  <a:lnTo>
                    <a:pt x="443407" y="75996"/>
                  </a:lnTo>
                  <a:lnTo>
                    <a:pt x="488619" y="65659"/>
                  </a:lnTo>
                  <a:lnTo>
                    <a:pt x="535216" y="59334"/>
                  </a:lnTo>
                  <a:lnTo>
                    <a:pt x="582993" y="57175"/>
                  </a:lnTo>
                  <a:lnTo>
                    <a:pt x="630770" y="59334"/>
                  </a:lnTo>
                  <a:lnTo>
                    <a:pt x="677354" y="65659"/>
                  </a:lnTo>
                  <a:lnTo>
                    <a:pt x="722579" y="75996"/>
                  </a:lnTo>
                  <a:lnTo>
                    <a:pt x="766229" y="90131"/>
                  </a:lnTo>
                  <a:lnTo>
                    <a:pt x="808139" y="107886"/>
                  </a:lnTo>
                  <a:lnTo>
                    <a:pt x="848106" y="129070"/>
                  </a:lnTo>
                  <a:lnTo>
                    <a:pt x="885964" y="153504"/>
                  </a:lnTo>
                  <a:lnTo>
                    <a:pt x="921499" y="180987"/>
                  </a:lnTo>
                  <a:lnTo>
                    <a:pt x="954544" y="211353"/>
                  </a:lnTo>
                  <a:lnTo>
                    <a:pt x="984910" y="244398"/>
                  </a:lnTo>
                  <a:lnTo>
                    <a:pt x="1012393" y="279933"/>
                  </a:lnTo>
                  <a:lnTo>
                    <a:pt x="1036828" y="317792"/>
                  </a:lnTo>
                  <a:lnTo>
                    <a:pt x="1058024" y="357759"/>
                  </a:lnTo>
                  <a:lnTo>
                    <a:pt x="1075778" y="399669"/>
                  </a:lnTo>
                  <a:lnTo>
                    <a:pt x="1089901" y="443318"/>
                  </a:lnTo>
                  <a:lnTo>
                    <a:pt x="1100239" y="488543"/>
                  </a:lnTo>
                  <a:lnTo>
                    <a:pt x="1106563" y="535127"/>
                  </a:lnTo>
                  <a:lnTo>
                    <a:pt x="1108722" y="582904"/>
                  </a:lnTo>
                  <a:lnTo>
                    <a:pt x="1106208" y="634301"/>
                  </a:lnTo>
                  <a:lnTo>
                    <a:pt x="1098778" y="684707"/>
                  </a:lnTo>
                  <a:lnTo>
                    <a:pt x="1086599" y="733818"/>
                  </a:lnTo>
                  <a:lnTo>
                    <a:pt x="1069835" y="781342"/>
                  </a:lnTo>
                  <a:lnTo>
                    <a:pt x="1048639" y="826935"/>
                  </a:lnTo>
                  <a:lnTo>
                    <a:pt x="1023200" y="870305"/>
                  </a:lnTo>
                  <a:lnTo>
                    <a:pt x="993673" y="911136"/>
                  </a:lnTo>
                  <a:lnTo>
                    <a:pt x="960208" y="949121"/>
                  </a:lnTo>
                  <a:lnTo>
                    <a:pt x="922997" y="983945"/>
                  </a:lnTo>
                  <a:lnTo>
                    <a:pt x="882180" y="1015288"/>
                  </a:lnTo>
                  <a:lnTo>
                    <a:pt x="874141" y="1023277"/>
                  </a:lnTo>
                  <a:lnTo>
                    <a:pt x="870000" y="1033399"/>
                  </a:lnTo>
                  <a:lnTo>
                    <a:pt x="869950" y="1044371"/>
                  </a:lnTo>
                  <a:lnTo>
                    <a:pt x="874204" y="1054912"/>
                  </a:lnTo>
                  <a:lnTo>
                    <a:pt x="882192" y="1062951"/>
                  </a:lnTo>
                  <a:lnTo>
                    <a:pt x="892302" y="1067092"/>
                  </a:lnTo>
                  <a:lnTo>
                    <a:pt x="903287" y="1067142"/>
                  </a:lnTo>
                  <a:lnTo>
                    <a:pt x="913828" y="1062875"/>
                  </a:lnTo>
                  <a:lnTo>
                    <a:pt x="952919" y="1033424"/>
                  </a:lnTo>
                  <a:lnTo>
                    <a:pt x="988098" y="1002157"/>
                  </a:lnTo>
                  <a:lnTo>
                    <a:pt x="1020229" y="968603"/>
                  </a:lnTo>
                  <a:lnTo>
                    <a:pt x="1049274" y="932980"/>
                  </a:lnTo>
                  <a:lnTo>
                    <a:pt x="1075182" y="895489"/>
                  </a:lnTo>
                  <a:lnTo>
                    <a:pt x="1097915" y="856335"/>
                  </a:lnTo>
                  <a:lnTo>
                    <a:pt x="1117460" y="815746"/>
                  </a:lnTo>
                  <a:lnTo>
                    <a:pt x="1133754" y="773912"/>
                  </a:lnTo>
                  <a:lnTo>
                    <a:pt x="1146759" y="731050"/>
                  </a:lnTo>
                  <a:lnTo>
                    <a:pt x="1156449" y="687362"/>
                  </a:lnTo>
                  <a:lnTo>
                    <a:pt x="1162786" y="643064"/>
                  </a:lnTo>
                  <a:lnTo>
                    <a:pt x="1165720" y="598373"/>
                  </a:lnTo>
                  <a:close/>
                </a:path>
              </a:pathLst>
            </a:custGeom>
            <a:solidFill>
              <a:srgbClr val="69C4A0">
                <a:alpha val="19999"/>
              </a:srgbClr>
            </a:solidFill>
          </p:spPr>
          <p:txBody>
            <a:bodyPr wrap="square" lIns="0" tIns="0" rIns="0" bIns="0" rtlCol="0"/>
            <a:lstStyle/>
            <a:p>
              <a:pPr rtl="0"/>
              <a:endParaRPr dirty="0"/>
            </a:p>
          </p:txBody>
        </p:sp>
        <p:sp>
          <p:nvSpPr>
            <p:cNvPr id="4" name="object 4"/>
            <p:cNvSpPr/>
            <p:nvPr/>
          </p:nvSpPr>
          <p:spPr>
            <a:xfrm>
              <a:off x="1056005" y="1504226"/>
              <a:ext cx="5777865" cy="387350"/>
            </a:xfrm>
            <a:custGeom>
              <a:avLst/>
              <a:gdLst/>
              <a:ahLst/>
              <a:cxnLst/>
              <a:rect l="l" t="t" r="r" b="b"/>
              <a:pathLst>
                <a:path w="5777865" h="387350">
                  <a:moveTo>
                    <a:pt x="5777649" y="0"/>
                  </a:moveTo>
                  <a:lnTo>
                    <a:pt x="0" y="0"/>
                  </a:lnTo>
                  <a:lnTo>
                    <a:pt x="0" y="387197"/>
                  </a:lnTo>
                  <a:lnTo>
                    <a:pt x="5777649" y="387197"/>
                  </a:lnTo>
                  <a:lnTo>
                    <a:pt x="5777649" y="0"/>
                  </a:lnTo>
                  <a:close/>
                </a:path>
              </a:pathLst>
            </a:custGeom>
            <a:solidFill>
              <a:srgbClr val="69C4A0"/>
            </a:solidFill>
          </p:spPr>
          <p:txBody>
            <a:bodyPr wrap="square" lIns="0" tIns="0" rIns="0" bIns="0" rtlCol="0"/>
            <a:lstStyle/>
            <a:p>
              <a:pPr rtl="0"/>
              <a:endParaRPr dirty="0"/>
            </a:p>
          </p:txBody>
        </p:sp>
      </p:grpSp>
      <p:sp>
        <p:nvSpPr>
          <p:cNvPr id="5" name="object 5"/>
          <p:cNvSpPr/>
          <p:nvPr/>
        </p:nvSpPr>
        <p:spPr>
          <a:xfrm>
            <a:off x="1079995" y="6287731"/>
            <a:ext cx="5745480" cy="646263"/>
          </a:xfrm>
          <a:custGeom>
            <a:avLst/>
            <a:gdLst/>
            <a:ahLst/>
            <a:cxnLst/>
            <a:rect l="l" t="t" r="r" b="b"/>
            <a:pathLst>
              <a:path w="5745480" h="383540">
                <a:moveTo>
                  <a:pt x="5745149" y="0"/>
                </a:moveTo>
                <a:lnTo>
                  <a:pt x="0" y="0"/>
                </a:lnTo>
                <a:lnTo>
                  <a:pt x="0" y="383311"/>
                </a:lnTo>
                <a:lnTo>
                  <a:pt x="5745149" y="383311"/>
                </a:lnTo>
                <a:lnTo>
                  <a:pt x="5745149" y="0"/>
                </a:lnTo>
                <a:close/>
              </a:path>
            </a:pathLst>
          </a:custGeom>
          <a:solidFill>
            <a:srgbClr val="F0B240"/>
          </a:solidFill>
        </p:spPr>
        <p:txBody>
          <a:bodyPr wrap="square" lIns="0" tIns="0" rIns="0" bIns="0" rtlCol="0"/>
          <a:lstStyle/>
          <a:p>
            <a:pPr rtl="0"/>
            <a:endParaRPr dirty="0"/>
          </a:p>
        </p:txBody>
      </p:sp>
      <p:sp>
        <p:nvSpPr>
          <p:cNvPr id="6" name="object 6"/>
          <p:cNvSpPr txBox="1"/>
          <p:nvPr/>
        </p:nvSpPr>
        <p:spPr>
          <a:xfrm>
            <a:off x="1332001" y="1975785"/>
            <a:ext cx="5515558" cy="1259319"/>
          </a:xfrm>
          <a:prstGeom prst="rect">
            <a:avLst/>
          </a:prstGeom>
        </p:spPr>
        <p:txBody>
          <a:bodyPr vert="horz" wrap="square" lIns="0" tIns="27940" rIns="0" bIns="0" rtlCol="0">
            <a:spAutoFit/>
          </a:bodyPr>
          <a:lstStyle/>
          <a:p>
            <a:pPr marL="12700" marR="5080" algn="just">
              <a:spcBef>
                <a:spcPts val="220"/>
              </a:spcBef>
            </a:pPr>
            <a:r>
              <a:rPr lang="tr-TR" sz="1000" b="1" dirty="0">
                <a:solidFill>
                  <a:srgbClr val="69C4A0"/>
                </a:solidFill>
                <a:latin typeface="Tahoma" panose="020B0604030504040204" pitchFamily="34" charset="0"/>
                <a:cs typeface="+mn-cs"/>
                <a:sym typeface=""/>
              </a:rPr>
              <a:t>Türkiye Cumhuriyeti, </a:t>
            </a:r>
            <a:r>
              <a:rPr lang="tr" sz="1000" b="1" dirty="0">
                <a:solidFill>
                  <a:srgbClr val="69C4A0"/>
                </a:solidFill>
                <a:latin typeface="Tahoma" panose="020B0604030504040204" pitchFamily="34" charset="0"/>
                <a:cs typeface="+mn-cs"/>
                <a:sym typeface=""/>
              </a:rPr>
              <a:t>sürdürülebilirlik politikalarında öncü olmaya çalışırken, sağlam bir yasal çerçeve, plastik geri dönüşüm endüstrisinin tam anlamıyla döngüsel bir ekonomiye ulaşmasın</a:t>
            </a:r>
            <a:r>
              <a:rPr lang="tr-TR" sz="1000" b="1" dirty="0">
                <a:solidFill>
                  <a:srgbClr val="69C4A0"/>
                </a:solidFill>
                <a:latin typeface="Tahoma" panose="020B0604030504040204" pitchFamily="34" charset="0"/>
                <a:cs typeface="+mn-cs"/>
                <a:sym typeface=""/>
              </a:rPr>
              <a:t>ı</a:t>
            </a:r>
            <a:r>
              <a:rPr lang="tr" sz="1000" b="1" dirty="0">
                <a:solidFill>
                  <a:srgbClr val="FF0000"/>
                </a:solidFill>
                <a:latin typeface="Tahoma" panose="020B0604030504040204" pitchFamily="34" charset="0"/>
                <a:cs typeface="+mn-cs"/>
                <a:sym typeface=""/>
              </a:rPr>
              <a:t> </a:t>
            </a:r>
            <a:r>
              <a:rPr lang="tr" sz="1000" b="1" dirty="0">
                <a:solidFill>
                  <a:srgbClr val="69C4A0"/>
                </a:solidFill>
                <a:latin typeface="Tahoma" panose="020B0604030504040204" pitchFamily="34" charset="0"/>
                <a:cs typeface="+mn-cs"/>
                <a:sym typeface=""/>
              </a:rPr>
              <a:t>destekler. Bu amaçla, geri dönüşüm ve geri dönüştürülmüş içerik hedeflerinin güçlendirilmesi, geri dönüşüm için tasarımın teşvik edilmesi ve atık yönetiminde zorlukların üstesinden gelinmesi siyasi gündemin üst sıralarında yer almalıdır. Plastik değer zinciri genelinde ve ötesinde sürdürülebilir doğru uygulamaları benimsemeye yönelik kolektif bir çaba da en az bu kadar önemlidir. </a:t>
            </a:r>
            <a:r>
              <a:rPr lang="tr" sz="1000" b="1" dirty="0">
                <a:solidFill>
                  <a:srgbClr val="69C4A0"/>
                </a:solidFill>
                <a:latin typeface="Tahoma" panose="020B0604030504040204" pitchFamily="34" charset="0"/>
                <a:sym typeface=""/>
              </a:rPr>
              <a:t>Bu nedenle, gelecekteki ülkemiz politikaları:</a:t>
            </a:r>
            <a:endParaRPr lang="en-US" sz="1000" dirty="0">
              <a:latin typeface="Tahoma" panose="020B0604030504040204" pitchFamily="34" charset="0"/>
              <a:cs typeface="+mn-cs"/>
              <a:sym typeface=""/>
            </a:endParaRPr>
          </a:p>
        </p:txBody>
      </p:sp>
      <p:sp>
        <p:nvSpPr>
          <p:cNvPr id="7" name="object 7"/>
          <p:cNvSpPr txBox="1">
            <a:spLocks noGrp="1"/>
          </p:cNvSpPr>
          <p:nvPr>
            <p:ph type="title"/>
          </p:nvPr>
        </p:nvSpPr>
        <p:spPr>
          <a:xfrm>
            <a:off x="1121792" y="1567984"/>
            <a:ext cx="5654040" cy="474489"/>
          </a:xfrm>
          <a:prstGeom prst="rect">
            <a:avLst/>
          </a:prstGeom>
        </p:spPr>
        <p:txBody>
          <a:bodyPr vert="horz" wrap="square" lIns="0" tIns="12700" rIns="0" bIns="0" rtlCol="0">
            <a:spAutoFit/>
          </a:bodyPr>
          <a:lstStyle/>
          <a:p>
            <a:pPr marL="12700" rtl="0">
              <a:lnSpc>
                <a:spcPct val="100000"/>
              </a:lnSpc>
              <a:spcBef>
                <a:spcPts val="100"/>
              </a:spcBef>
            </a:pPr>
            <a:r>
              <a:rPr lang="tr" dirty="0">
                <a:latin typeface="Tahoma" panose="020B0604030504040204" pitchFamily="34" charset="0"/>
                <a:cs typeface="+mn-cs"/>
                <a:sym typeface=""/>
              </a:rPr>
              <a:t>DÖNGÜSEL PLASTİKLERE GEÇİŞİ HIZLANDIRMAK</a:t>
            </a:r>
          </a:p>
        </p:txBody>
      </p:sp>
      <p:pic>
        <p:nvPicPr>
          <p:cNvPr id="8" name="object 8"/>
          <p:cNvPicPr/>
          <p:nvPr/>
        </p:nvPicPr>
        <p:blipFill>
          <a:blip r:embed="rId2" cstate="print"/>
          <a:stretch>
            <a:fillRect/>
          </a:stretch>
        </p:blipFill>
        <p:spPr>
          <a:xfrm>
            <a:off x="1080004" y="3522371"/>
            <a:ext cx="89662" cy="71729"/>
          </a:xfrm>
          <a:prstGeom prst="rect">
            <a:avLst/>
          </a:prstGeom>
        </p:spPr>
      </p:pic>
      <p:sp>
        <p:nvSpPr>
          <p:cNvPr id="9" name="object 9"/>
          <p:cNvSpPr txBox="1"/>
          <p:nvPr/>
        </p:nvSpPr>
        <p:spPr>
          <a:xfrm>
            <a:off x="1232979" y="3480942"/>
            <a:ext cx="2609850" cy="2467150"/>
          </a:xfrm>
          <a:prstGeom prst="rect">
            <a:avLst/>
          </a:prstGeom>
        </p:spPr>
        <p:txBody>
          <a:bodyPr vert="horz" wrap="square" lIns="0" tIns="10160" rIns="0" bIns="0" rtlCol="0">
            <a:spAutoFit/>
          </a:bodyPr>
          <a:lstStyle/>
          <a:p>
            <a:pPr marL="20955" marR="5080" algn="just" rtl="0">
              <a:lnSpc>
                <a:spcPct val="101899"/>
              </a:lnSpc>
              <a:spcBef>
                <a:spcPts val="80"/>
              </a:spcBef>
            </a:pPr>
            <a:r>
              <a:rPr lang="tr" sz="900" dirty="0">
                <a:solidFill>
                  <a:srgbClr val="414042">
                    <a:lumMod val="100000"/>
                  </a:srgbClr>
                </a:solidFill>
                <a:latin typeface="Times New Roman" panose="02020603050405020304" pitchFamily="18" charset="0"/>
                <a:cs typeface="+mn-cs"/>
                <a:sym typeface=""/>
              </a:rPr>
              <a:t>Ülkemiz</a:t>
            </a:r>
            <a:r>
              <a:rPr lang="tr-TR" sz="900" dirty="0">
                <a:solidFill>
                  <a:srgbClr val="414042">
                    <a:lumMod val="100000"/>
                  </a:srgbClr>
                </a:solidFill>
                <a:latin typeface="Times New Roman" panose="02020603050405020304" pitchFamily="18" charset="0"/>
                <a:cs typeface="+mn-cs"/>
                <a:sym typeface=""/>
              </a:rPr>
              <a:t>de</a:t>
            </a:r>
            <a:r>
              <a:rPr lang="tr" sz="900" dirty="0">
                <a:solidFill>
                  <a:srgbClr val="414042">
                    <a:lumMod val="100000"/>
                  </a:srgbClr>
                </a:solidFill>
                <a:latin typeface="Times New Roman" panose="02020603050405020304" pitchFamily="18" charset="0"/>
                <a:cs typeface="+mn-cs"/>
                <a:sym typeface=""/>
              </a:rPr>
              <a:t> hem kaynağında ayrı toplama hem de ayrıştırma altyapısını iyileştirme çabalarında artış eşliğinde; toplama oranlarının önemli ölçüde yükseltilmesi sağlamalıdır.</a:t>
            </a:r>
          </a:p>
          <a:p>
            <a:pPr marL="12700" marR="10795" algn="just" rtl="0">
              <a:lnSpc>
                <a:spcPct val="101899"/>
              </a:lnSpc>
              <a:spcBef>
                <a:spcPts val="850"/>
              </a:spcBef>
            </a:pPr>
            <a:r>
              <a:rPr lang="tr" sz="900" dirty="0">
                <a:solidFill>
                  <a:srgbClr val="414042">
                    <a:lumMod val="100000"/>
                  </a:srgbClr>
                </a:solidFill>
                <a:latin typeface="Times New Roman" panose="02020603050405020304" pitchFamily="18" charset="0"/>
                <a:cs typeface="+mn-cs"/>
                <a:sym typeface=""/>
              </a:rPr>
              <a:t>Sera gazı emisyonlarında sürekli bir azalma sağlamak için üretildiği maddeden bağımsız olarak Türkiye'de atık üretiminde genel bir düşüşü hedeflemelidir.</a:t>
            </a:r>
          </a:p>
          <a:p>
            <a:pPr marL="12700" marR="140970" rtl="0">
              <a:lnSpc>
                <a:spcPct val="101899"/>
              </a:lnSpc>
              <a:spcBef>
                <a:spcPts val="850"/>
              </a:spcBef>
            </a:pPr>
            <a:r>
              <a:rPr lang="tr" sz="900" dirty="0">
                <a:solidFill>
                  <a:srgbClr val="414042">
                    <a:lumMod val="100000"/>
                  </a:srgbClr>
                </a:solidFill>
                <a:latin typeface="Times New Roman" panose="02020603050405020304" pitchFamily="18" charset="0"/>
                <a:cs typeface="+mn-cs"/>
                <a:sym typeface=""/>
              </a:rPr>
              <a:t>Ambalajla sınırlı olmayan plastik ürünler için geri dönüşüme yönelik tasarım</a:t>
            </a:r>
            <a:r>
              <a:rPr lang="tr-TR" sz="900" dirty="0">
                <a:solidFill>
                  <a:srgbClr val="414042">
                    <a:lumMod val="100000"/>
                  </a:srgbClr>
                </a:solidFill>
                <a:latin typeface="Times New Roman" panose="02020603050405020304" pitchFamily="18" charset="0"/>
                <a:cs typeface="+mn-cs"/>
                <a:sym typeface=""/>
              </a:rPr>
              <a:t>ı yaygınlaştırmaya</a:t>
            </a:r>
            <a:r>
              <a:rPr lang="tr" sz="900" dirty="0">
                <a:solidFill>
                  <a:srgbClr val="414042">
                    <a:lumMod val="100000"/>
                  </a:srgbClr>
                </a:solidFill>
                <a:latin typeface="Times New Roman" panose="02020603050405020304" pitchFamily="18" charset="0"/>
                <a:cs typeface="+mn-cs"/>
                <a:sym typeface=""/>
              </a:rPr>
              <a:t> odaklanmalıdır.</a:t>
            </a:r>
          </a:p>
          <a:p>
            <a:pPr marL="12700" marR="229235" rtl="0">
              <a:lnSpc>
                <a:spcPct val="101899"/>
              </a:lnSpc>
              <a:spcBef>
                <a:spcPts val="850"/>
              </a:spcBef>
            </a:pPr>
            <a:r>
              <a:rPr lang="tr" sz="900" dirty="0">
                <a:solidFill>
                  <a:srgbClr val="414042"/>
                </a:solidFill>
                <a:latin typeface="Times New Roman" panose="02020603050405020304" pitchFamily="18" charset="0"/>
                <a:cs typeface="+mn-cs"/>
                <a:sym typeface=""/>
              </a:rPr>
              <a:t>Taşıtlarda, yapı ve inşaat, elektrikli ve elektronik ekipman ve tekstil ürünlerinde ambalajın ötesinde minimum geri dönüştürülmüş içerik hedefleri aracılığıyla, ürünlerde geri dönüştürülmüş plastik maddelerin kullanımını daha da desteklemelidir.</a:t>
            </a:r>
            <a:endParaRPr lang="en-US" sz="900" dirty="0">
              <a:latin typeface="Times New Roman" panose="02020603050405020304" pitchFamily="18" charset="0"/>
              <a:cs typeface="+mn-cs"/>
              <a:sym typeface=""/>
            </a:endParaRPr>
          </a:p>
        </p:txBody>
      </p:sp>
      <p:pic>
        <p:nvPicPr>
          <p:cNvPr id="10" name="object 10"/>
          <p:cNvPicPr/>
          <p:nvPr/>
        </p:nvPicPr>
        <p:blipFill>
          <a:blip r:embed="rId2" cstate="print"/>
          <a:stretch>
            <a:fillRect/>
          </a:stretch>
        </p:blipFill>
        <p:spPr>
          <a:xfrm>
            <a:off x="1080004" y="4208171"/>
            <a:ext cx="89662" cy="71729"/>
          </a:xfrm>
          <a:prstGeom prst="rect">
            <a:avLst/>
          </a:prstGeom>
        </p:spPr>
      </p:pic>
      <p:pic>
        <p:nvPicPr>
          <p:cNvPr id="11" name="object 11"/>
          <p:cNvPicPr/>
          <p:nvPr/>
        </p:nvPicPr>
        <p:blipFill>
          <a:blip r:embed="rId2" cstate="print"/>
          <a:stretch>
            <a:fillRect/>
          </a:stretch>
        </p:blipFill>
        <p:spPr>
          <a:xfrm>
            <a:off x="1080004" y="4741571"/>
            <a:ext cx="89662" cy="71729"/>
          </a:xfrm>
          <a:prstGeom prst="rect">
            <a:avLst/>
          </a:prstGeom>
        </p:spPr>
      </p:pic>
      <p:pic>
        <p:nvPicPr>
          <p:cNvPr id="12" name="object 12"/>
          <p:cNvPicPr/>
          <p:nvPr/>
        </p:nvPicPr>
        <p:blipFill>
          <a:blip r:embed="rId2" cstate="print"/>
          <a:stretch>
            <a:fillRect/>
          </a:stretch>
        </p:blipFill>
        <p:spPr>
          <a:xfrm>
            <a:off x="1080004" y="5274971"/>
            <a:ext cx="89662" cy="71729"/>
          </a:xfrm>
          <a:prstGeom prst="rect">
            <a:avLst/>
          </a:prstGeom>
        </p:spPr>
      </p:pic>
      <p:pic>
        <p:nvPicPr>
          <p:cNvPr id="13" name="object 13"/>
          <p:cNvPicPr/>
          <p:nvPr/>
        </p:nvPicPr>
        <p:blipFill>
          <a:blip r:embed="rId2" cstate="print"/>
          <a:stretch>
            <a:fillRect/>
          </a:stretch>
        </p:blipFill>
        <p:spPr>
          <a:xfrm>
            <a:off x="4081503" y="3517478"/>
            <a:ext cx="89662" cy="71729"/>
          </a:xfrm>
          <a:prstGeom prst="rect">
            <a:avLst/>
          </a:prstGeom>
        </p:spPr>
      </p:pic>
      <p:sp>
        <p:nvSpPr>
          <p:cNvPr id="14" name="object 14"/>
          <p:cNvSpPr txBox="1"/>
          <p:nvPr/>
        </p:nvSpPr>
        <p:spPr>
          <a:xfrm>
            <a:off x="4234479" y="3472012"/>
            <a:ext cx="2529840" cy="1496695"/>
          </a:xfrm>
          <a:prstGeom prst="rect">
            <a:avLst/>
          </a:prstGeom>
        </p:spPr>
        <p:txBody>
          <a:bodyPr vert="horz" wrap="square" lIns="0" tIns="10160" rIns="0" bIns="0" rtlCol="0">
            <a:spAutoFit/>
          </a:bodyPr>
          <a:lstStyle/>
          <a:p>
            <a:pPr marL="12700" marR="235585" rtl="0">
              <a:lnSpc>
                <a:spcPct val="101899"/>
              </a:lnSpc>
              <a:spcBef>
                <a:spcPts val="80"/>
              </a:spcBef>
            </a:pPr>
            <a:r>
              <a:rPr lang="tr" sz="900" dirty="0">
                <a:solidFill>
                  <a:srgbClr val="414042">
                    <a:lumMod val="100000"/>
                  </a:srgbClr>
                </a:solidFill>
                <a:latin typeface="Times New Roman" panose="02020603050405020304" pitchFamily="18" charset="0"/>
                <a:cs typeface="+mn-cs"/>
                <a:sym typeface=""/>
              </a:rPr>
              <a:t>Belirlenen hedeflere ulaşılmasını sağlamak için mevcut hedeflerin ve gereksinimlerin uygulanmasına öncelik vermelidir.</a:t>
            </a:r>
          </a:p>
          <a:p>
            <a:pPr marL="12700" marR="5080" rtl="0">
              <a:lnSpc>
                <a:spcPct val="101899"/>
              </a:lnSpc>
              <a:spcBef>
                <a:spcPts val="850"/>
              </a:spcBef>
            </a:pPr>
            <a:r>
              <a:rPr lang="tr" sz="900" dirty="0">
                <a:solidFill>
                  <a:srgbClr val="414042">
                    <a:lumMod val="100000"/>
                  </a:srgbClr>
                </a:solidFill>
                <a:latin typeface="Times New Roman" panose="02020603050405020304" pitchFamily="18" charset="0"/>
                <a:cs typeface="+mn-cs"/>
                <a:sym typeface=""/>
              </a:rPr>
              <a:t>Döngüsel ekonomi ilkelerini ortaya koymalı ve tüm sektörlerin plastik atıkları düzenli depolama sahasına göndermesini yasaklamak amacıyla atık hiyerarşisini gözetmelidir.</a:t>
            </a:r>
          </a:p>
          <a:p>
            <a:pPr marL="12700" marR="111760" algn="just" rtl="0">
              <a:lnSpc>
                <a:spcPct val="101899"/>
              </a:lnSpc>
              <a:spcBef>
                <a:spcPts val="850"/>
              </a:spcBef>
            </a:pPr>
            <a:r>
              <a:rPr lang="tr" sz="900" dirty="0">
                <a:solidFill>
                  <a:srgbClr val="414042"/>
                </a:solidFill>
                <a:latin typeface="Times New Roman" panose="02020603050405020304" pitchFamily="18" charset="0"/>
                <a:cs typeface="+mn-cs"/>
                <a:sym typeface=""/>
              </a:rPr>
              <a:t>Ayırma ve geri dönüşüm süreçlerinin verimliliğini arttırmak için önemli bir araç olarak atık sektörünün dijitalleşmesini teşvik etmelidir.</a:t>
            </a:r>
            <a:endParaRPr lang="en-US" sz="900" dirty="0">
              <a:latin typeface="Times New Roman" panose="02020603050405020304" pitchFamily="18" charset="0"/>
              <a:cs typeface="+mn-cs"/>
              <a:sym typeface=""/>
            </a:endParaRPr>
          </a:p>
        </p:txBody>
      </p:sp>
      <p:pic>
        <p:nvPicPr>
          <p:cNvPr id="15" name="object 15"/>
          <p:cNvPicPr/>
          <p:nvPr/>
        </p:nvPicPr>
        <p:blipFill>
          <a:blip r:embed="rId2" cstate="print"/>
          <a:stretch>
            <a:fillRect/>
          </a:stretch>
        </p:blipFill>
        <p:spPr>
          <a:xfrm>
            <a:off x="4081503" y="4044578"/>
            <a:ext cx="89662" cy="71729"/>
          </a:xfrm>
          <a:prstGeom prst="rect">
            <a:avLst/>
          </a:prstGeom>
        </p:spPr>
      </p:pic>
      <p:pic>
        <p:nvPicPr>
          <p:cNvPr id="16" name="object 16"/>
          <p:cNvPicPr/>
          <p:nvPr/>
        </p:nvPicPr>
        <p:blipFill>
          <a:blip r:embed="rId2" cstate="print"/>
          <a:stretch>
            <a:fillRect/>
          </a:stretch>
        </p:blipFill>
        <p:spPr>
          <a:xfrm>
            <a:off x="4092386" y="4718621"/>
            <a:ext cx="89662" cy="71729"/>
          </a:xfrm>
          <a:prstGeom prst="rect">
            <a:avLst/>
          </a:prstGeom>
        </p:spPr>
      </p:pic>
      <p:sp>
        <p:nvSpPr>
          <p:cNvPr id="17" name="object 17" descr="Yeşil aklama"/>
          <p:cNvSpPr txBox="1"/>
          <p:nvPr/>
        </p:nvSpPr>
        <p:spPr>
          <a:xfrm>
            <a:off x="1140354" y="6360143"/>
            <a:ext cx="5635625" cy="474489"/>
          </a:xfrm>
          <a:prstGeom prst="rect">
            <a:avLst/>
          </a:prstGeom>
        </p:spPr>
        <p:txBody>
          <a:bodyPr vert="horz" wrap="square" lIns="0" tIns="12700" rIns="0" bIns="0" rtlCol="0">
            <a:spAutoFit/>
          </a:bodyPr>
          <a:lstStyle/>
          <a:p>
            <a:pPr marL="12700" rtl="0">
              <a:lnSpc>
                <a:spcPct val="100000"/>
              </a:lnSpc>
              <a:spcBef>
                <a:spcPts val="100"/>
              </a:spcBef>
            </a:pPr>
            <a:r>
              <a:rPr lang="tr" sz="1500" b="1" dirty="0">
                <a:solidFill>
                  <a:schemeClr val="bg1">
                    <a:lumMod val="100000"/>
                  </a:schemeClr>
                </a:solidFill>
                <a:latin typeface="Tahoma" panose="020B0604030504040204" pitchFamily="34" charset="0"/>
                <a:cs typeface="+mn-cs"/>
                <a:sym typeface=""/>
              </a:rPr>
              <a:t>YEŞİL BADANALAMAYLA MÜCADELEDE ŞEFFAFLIĞA ÖNCELİK VERMEK</a:t>
            </a:r>
            <a:endParaRPr lang="en-US" sz="1500" dirty="0">
              <a:solidFill>
                <a:schemeClr val="bg1">
                  <a:lumMod val="100000"/>
                </a:schemeClr>
              </a:solidFill>
              <a:latin typeface="Tahoma" panose="020B0604030504040204" pitchFamily="34" charset="0"/>
              <a:cs typeface="+mn-cs"/>
              <a:sym typeface=""/>
            </a:endParaRPr>
          </a:p>
        </p:txBody>
      </p:sp>
      <p:sp>
        <p:nvSpPr>
          <p:cNvPr id="18" name="object 18"/>
          <p:cNvSpPr txBox="1"/>
          <p:nvPr/>
        </p:nvSpPr>
        <p:spPr>
          <a:xfrm>
            <a:off x="1332000" y="7046358"/>
            <a:ext cx="5530529" cy="1272142"/>
          </a:xfrm>
          <a:prstGeom prst="rect">
            <a:avLst/>
          </a:prstGeom>
        </p:spPr>
        <p:txBody>
          <a:bodyPr vert="horz" wrap="square" lIns="0" tIns="27939" rIns="0" bIns="0" rtlCol="0">
            <a:spAutoFit/>
          </a:bodyPr>
          <a:lstStyle/>
          <a:p>
            <a:pPr marL="12700" marR="5080" algn="just" rtl="0">
              <a:lnSpc>
                <a:spcPts val="1100"/>
              </a:lnSpc>
              <a:spcBef>
                <a:spcPts val="219"/>
              </a:spcBef>
            </a:pPr>
            <a:r>
              <a:rPr lang="tr" sz="1000" b="1" dirty="0">
                <a:solidFill>
                  <a:srgbClr val="F0B240">
                    <a:lumMod val="100000"/>
                  </a:srgbClr>
                </a:solidFill>
                <a:latin typeface="Tahoma" panose="020B0604030504040204" pitchFamily="34" charset="0"/>
                <a:cs typeface="+mn-cs"/>
                <a:sym typeface=""/>
              </a:rPr>
              <a:t>Gelecek yıllar için birçok hedef belirlenen üretken bir politika döneminin ardından, şimdi Türkiye genelinde etkili uygulama ve uyumlaştırma yönünde seferberlik zamanı. Döngüsel ekonomiye geçişin faydaları ancak değer zinciri boyunca atık kaynaklı malzemelerin izlenebilirliğini sağlayan ve böylece pazarda önemli değişikliklere yol açan ve ürün iddialarına inandırıcılık kazandıran güvenilir bir doğrulama ve sertifika sistemi kurularak elde edilebilir.</a:t>
            </a:r>
          </a:p>
          <a:p>
            <a:pPr marL="12700" marR="5080" algn="just" rtl="0">
              <a:lnSpc>
                <a:spcPts val="1100"/>
              </a:lnSpc>
              <a:spcBef>
                <a:spcPts val="850"/>
              </a:spcBef>
            </a:pPr>
            <a:r>
              <a:rPr lang="tr" sz="1000" b="1" dirty="0">
                <a:solidFill>
                  <a:srgbClr val="F0B240"/>
                </a:solidFill>
                <a:latin typeface="Tahoma" panose="020B0604030504040204" pitchFamily="34" charset="0"/>
                <a:cs typeface="+mn-cs"/>
                <a:sym typeface=""/>
              </a:rPr>
              <a:t>Türkiye hedeflerine ulaşma şeklindeki şeffaflık, plastik geri dönüşüm endüstrisinin inandırıcılığını güvenceye almak için çok önemlidir. Bu amaçla, mevzuat:</a:t>
            </a:r>
            <a:endParaRPr lang="en-US" sz="1000" dirty="0">
              <a:latin typeface="Tahoma" panose="020B0604030504040204" pitchFamily="34" charset="0"/>
              <a:cs typeface="+mn-cs"/>
              <a:sym typeface=""/>
            </a:endParaRPr>
          </a:p>
        </p:txBody>
      </p:sp>
      <p:pic>
        <p:nvPicPr>
          <p:cNvPr id="19" name="object 19"/>
          <p:cNvPicPr/>
          <p:nvPr/>
        </p:nvPicPr>
        <p:blipFill>
          <a:blip r:embed="rId3" cstate="print"/>
          <a:stretch>
            <a:fillRect/>
          </a:stretch>
        </p:blipFill>
        <p:spPr>
          <a:xfrm>
            <a:off x="1080004" y="8623300"/>
            <a:ext cx="89662" cy="71729"/>
          </a:xfrm>
          <a:prstGeom prst="rect">
            <a:avLst/>
          </a:prstGeom>
        </p:spPr>
      </p:pic>
      <p:sp>
        <p:nvSpPr>
          <p:cNvPr id="20" name="object 20"/>
          <p:cNvSpPr txBox="1"/>
          <p:nvPr/>
        </p:nvSpPr>
        <p:spPr>
          <a:xfrm>
            <a:off x="1232979" y="8556031"/>
            <a:ext cx="2614295" cy="1247521"/>
          </a:xfrm>
          <a:prstGeom prst="rect">
            <a:avLst/>
          </a:prstGeom>
        </p:spPr>
        <p:txBody>
          <a:bodyPr vert="horz" wrap="square" lIns="0" tIns="10160" rIns="0" bIns="0" rtlCol="0">
            <a:spAutoFit/>
          </a:bodyPr>
          <a:lstStyle/>
          <a:p>
            <a:pPr marL="20955" marR="5080" rtl="0">
              <a:lnSpc>
                <a:spcPct val="101899"/>
              </a:lnSpc>
              <a:spcBef>
                <a:spcPts val="80"/>
              </a:spcBef>
            </a:pPr>
            <a:r>
              <a:rPr lang="tr" sz="900" dirty="0">
                <a:solidFill>
                  <a:srgbClr val="414042">
                    <a:lumMod val="100000"/>
                  </a:srgbClr>
                </a:solidFill>
                <a:latin typeface="Times New Roman" panose="02020603050405020304" pitchFamily="18" charset="0"/>
                <a:cs typeface="+mn-cs"/>
                <a:sym typeface=""/>
              </a:rPr>
              <a:t>Geri dönüşüm ve geri dönüştürülmüş içerik hedeflerini, tam etkili olması için </a:t>
            </a:r>
            <a:r>
              <a:rPr lang="tr-TR" sz="900" dirty="0">
                <a:solidFill>
                  <a:srgbClr val="414042">
                    <a:lumMod val="100000"/>
                  </a:srgbClr>
                </a:solidFill>
                <a:latin typeface="Times New Roman" panose="02020603050405020304" pitchFamily="18" charset="0"/>
                <a:cs typeface="+mn-cs"/>
                <a:sym typeface=""/>
              </a:rPr>
              <a:t>yurt içi</a:t>
            </a:r>
            <a:r>
              <a:rPr lang="tr" sz="900" dirty="0">
                <a:solidFill>
                  <a:srgbClr val="414042">
                    <a:lumMod val="100000"/>
                  </a:srgbClr>
                </a:solidFill>
                <a:latin typeface="Times New Roman" panose="02020603050405020304" pitchFamily="18" charset="0"/>
                <a:cs typeface="+mn-cs"/>
                <a:sym typeface=""/>
              </a:rPr>
              <a:t> pazara sunulan ürünlerin doğrulanmasına yönelik kurallarla güçlendirmelidir.</a:t>
            </a:r>
          </a:p>
          <a:p>
            <a:pPr marL="12700" marR="48260" rtl="0">
              <a:lnSpc>
                <a:spcPct val="101899"/>
              </a:lnSpc>
              <a:spcBef>
                <a:spcPts val="850"/>
              </a:spcBef>
            </a:pPr>
            <a:r>
              <a:rPr lang="tr" sz="900" dirty="0">
                <a:solidFill>
                  <a:srgbClr val="414042"/>
                </a:solidFill>
                <a:latin typeface="Times New Roman" panose="02020603050405020304" pitchFamily="18" charset="0"/>
                <a:cs typeface="+mn-cs"/>
                <a:sym typeface=""/>
              </a:rPr>
              <a:t>Değer zinciri boyunca atıkların şeffaflığını ve izlenebilirliğini sağlamak için Türkiye'de üçüncü taraf sertifikasyon planları</a:t>
            </a:r>
            <a:r>
              <a:rPr lang="tr-TR" sz="900" dirty="0" err="1">
                <a:solidFill>
                  <a:srgbClr val="414042"/>
                </a:solidFill>
                <a:latin typeface="Times New Roman" panose="02020603050405020304" pitchFamily="18" charset="0"/>
                <a:cs typeface="+mn-cs"/>
                <a:sym typeface=""/>
              </a:rPr>
              <a:t>nı</a:t>
            </a:r>
            <a:r>
              <a:rPr lang="tr-TR" sz="900" dirty="0">
                <a:solidFill>
                  <a:srgbClr val="414042"/>
                </a:solidFill>
                <a:latin typeface="Times New Roman" panose="02020603050405020304" pitchFamily="18" charset="0"/>
                <a:cs typeface="+mn-cs"/>
                <a:sym typeface=""/>
              </a:rPr>
              <a:t> </a:t>
            </a:r>
            <a:r>
              <a:rPr lang="tr" sz="900" dirty="0">
                <a:solidFill>
                  <a:srgbClr val="414042"/>
                </a:solidFill>
                <a:latin typeface="Times New Roman" panose="02020603050405020304" pitchFamily="18" charset="0"/>
                <a:cs typeface="+mn-cs"/>
                <a:sym typeface=""/>
              </a:rPr>
              <a:t>yürürlüğe almalıdır. Bu, ürünlerin tüketicilere yönelik iddialarının inandırıcılığı ve doğruluğu için esastır.</a:t>
            </a:r>
            <a:endParaRPr lang="en-US" sz="900" dirty="0">
              <a:latin typeface="Times New Roman" panose="02020603050405020304" pitchFamily="18" charset="0"/>
              <a:cs typeface="+mn-cs"/>
              <a:sym typeface=""/>
            </a:endParaRPr>
          </a:p>
        </p:txBody>
      </p:sp>
      <p:pic>
        <p:nvPicPr>
          <p:cNvPr id="21" name="object 21"/>
          <p:cNvPicPr/>
          <p:nvPr/>
        </p:nvPicPr>
        <p:blipFill>
          <a:blip r:embed="rId3" cstate="print"/>
          <a:stretch>
            <a:fillRect/>
          </a:stretch>
        </p:blipFill>
        <p:spPr>
          <a:xfrm>
            <a:off x="1080004" y="9150400"/>
            <a:ext cx="89662" cy="71729"/>
          </a:xfrm>
          <a:prstGeom prst="rect">
            <a:avLst/>
          </a:prstGeom>
        </p:spPr>
      </p:pic>
      <p:pic>
        <p:nvPicPr>
          <p:cNvPr id="22" name="object 22"/>
          <p:cNvPicPr/>
          <p:nvPr/>
        </p:nvPicPr>
        <p:blipFill>
          <a:blip r:embed="rId3" cstate="print"/>
          <a:stretch>
            <a:fillRect/>
          </a:stretch>
        </p:blipFill>
        <p:spPr>
          <a:xfrm>
            <a:off x="4086004" y="8623300"/>
            <a:ext cx="89662" cy="71729"/>
          </a:xfrm>
          <a:prstGeom prst="rect">
            <a:avLst/>
          </a:prstGeom>
        </p:spPr>
      </p:pic>
      <p:sp>
        <p:nvSpPr>
          <p:cNvPr id="23" name="object 23"/>
          <p:cNvSpPr txBox="1"/>
          <p:nvPr/>
        </p:nvSpPr>
        <p:spPr>
          <a:xfrm>
            <a:off x="4238979" y="8547100"/>
            <a:ext cx="2608580" cy="999056"/>
          </a:xfrm>
          <a:prstGeom prst="rect">
            <a:avLst/>
          </a:prstGeom>
        </p:spPr>
        <p:txBody>
          <a:bodyPr vert="horz" wrap="square" lIns="0" tIns="10160" rIns="0" bIns="0" rtlCol="0">
            <a:spAutoFit/>
          </a:bodyPr>
          <a:lstStyle/>
          <a:p>
            <a:pPr marL="12700" marR="5080" rtl="0">
              <a:lnSpc>
                <a:spcPct val="101899"/>
              </a:lnSpc>
              <a:spcBef>
                <a:spcPts val="80"/>
              </a:spcBef>
            </a:pPr>
            <a:r>
              <a:rPr lang="tr" sz="900" dirty="0">
                <a:solidFill>
                  <a:schemeClr val="tx1"/>
                </a:solidFill>
                <a:latin typeface="Times New Roman" panose="02020603050405020304" pitchFamily="18" charset="0"/>
                <a:cs typeface="+mn-cs"/>
                <a:sym typeface=""/>
              </a:rPr>
              <a:t>Plastik atık hedefleriyle ilgili metodolojilerin ve hesaplama yöntemlerinin tüm teknolojilere eşit mesafede olmasını ve bu hedeflere ulaşmak için yalnızca atıktan türetilen malzemelerin hesaba katılmasını temin etmelidir. </a:t>
            </a:r>
            <a:r>
              <a:rPr lang="tr-TR" sz="900" dirty="0">
                <a:solidFill>
                  <a:schemeClr val="tx1"/>
                </a:solidFill>
                <a:latin typeface="Times New Roman" panose="02020603050405020304" pitchFamily="18" charset="0"/>
                <a:cs typeface="Times New Roman" panose="02020603050405020304" pitchFamily="18" charset="0"/>
              </a:rPr>
              <a:t>Yeşil Badanalama </a:t>
            </a:r>
            <a:r>
              <a:rPr lang="tr" sz="900" dirty="0">
                <a:solidFill>
                  <a:schemeClr val="tx1"/>
                </a:solidFill>
                <a:latin typeface="Times New Roman" panose="02020603050405020304" pitchFamily="18" charset="0"/>
                <a:cs typeface="+mn-cs"/>
                <a:sym typeface=""/>
              </a:rPr>
              <a:t>ile mücadelenin anahtarı, güvenilir ve uyumlu metodolojilerdir.</a:t>
            </a:r>
            <a:endParaRPr lang="en-US" sz="900" dirty="0">
              <a:solidFill>
                <a:schemeClr val="tx1"/>
              </a:solidFill>
              <a:latin typeface="Times New Roman" panose="02020603050405020304" pitchFamily="18" charset="0"/>
              <a:cs typeface="+mn-cs"/>
              <a:sym typeface=""/>
            </a:endParaRPr>
          </a:p>
        </p:txBody>
      </p:sp>
      <p:grpSp>
        <p:nvGrpSpPr>
          <p:cNvPr id="24" name="object 24"/>
          <p:cNvGrpSpPr/>
          <p:nvPr/>
        </p:nvGrpSpPr>
        <p:grpSpPr>
          <a:xfrm>
            <a:off x="4656146" y="5027093"/>
            <a:ext cx="1513840" cy="1513840"/>
            <a:chOff x="4656146" y="5027093"/>
            <a:chExt cx="1513840" cy="1513840"/>
          </a:xfrm>
        </p:grpSpPr>
        <p:pic>
          <p:nvPicPr>
            <p:cNvPr id="25" name="object 25"/>
            <p:cNvPicPr/>
            <p:nvPr/>
          </p:nvPicPr>
          <p:blipFill>
            <a:blip r:embed="rId4" cstate="print"/>
            <a:stretch>
              <a:fillRect/>
            </a:stretch>
          </p:blipFill>
          <p:spPr>
            <a:xfrm>
              <a:off x="5049187" y="5420155"/>
              <a:ext cx="218921" cy="218909"/>
            </a:xfrm>
            <a:prstGeom prst="rect">
              <a:avLst/>
            </a:prstGeom>
          </p:spPr>
        </p:pic>
        <p:sp>
          <p:nvSpPr>
            <p:cNvPr id="26" name="object 26"/>
            <p:cNvSpPr/>
            <p:nvPr/>
          </p:nvSpPr>
          <p:spPr>
            <a:xfrm>
              <a:off x="4656137" y="5027104"/>
              <a:ext cx="1513840" cy="1513840"/>
            </a:xfrm>
            <a:custGeom>
              <a:avLst/>
              <a:gdLst/>
              <a:ahLst/>
              <a:cxnLst/>
              <a:rect l="l" t="t" r="r" b="b"/>
              <a:pathLst>
                <a:path w="1513839" h="1513840">
                  <a:moveTo>
                    <a:pt x="821423" y="500494"/>
                  </a:moveTo>
                  <a:lnTo>
                    <a:pt x="818527" y="492772"/>
                  </a:lnTo>
                  <a:lnTo>
                    <a:pt x="813054" y="485622"/>
                  </a:lnTo>
                  <a:lnTo>
                    <a:pt x="774966" y="448691"/>
                  </a:lnTo>
                  <a:lnTo>
                    <a:pt x="773290" y="447306"/>
                  </a:lnTo>
                  <a:lnTo>
                    <a:pt x="773290" y="502513"/>
                  </a:lnTo>
                  <a:lnTo>
                    <a:pt x="732256" y="540207"/>
                  </a:lnTo>
                  <a:lnTo>
                    <a:pt x="691210" y="571347"/>
                  </a:lnTo>
                  <a:lnTo>
                    <a:pt x="650125" y="596011"/>
                  </a:lnTo>
                  <a:lnTo>
                    <a:pt x="609003" y="614286"/>
                  </a:lnTo>
                  <a:lnTo>
                    <a:pt x="567791" y="626224"/>
                  </a:lnTo>
                  <a:lnTo>
                    <a:pt x="526491" y="631913"/>
                  </a:lnTo>
                  <a:lnTo>
                    <a:pt x="485076" y="631418"/>
                  </a:lnTo>
                  <a:lnTo>
                    <a:pt x="443534" y="624801"/>
                  </a:lnTo>
                  <a:lnTo>
                    <a:pt x="401828" y="612140"/>
                  </a:lnTo>
                  <a:lnTo>
                    <a:pt x="359956" y="593521"/>
                  </a:lnTo>
                  <a:lnTo>
                    <a:pt x="317881" y="568985"/>
                  </a:lnTo>
                  <a:lnTo>
                    <a:pt x="275602" y="538632"/>
                  </a:lnTo>
                  <a:lnTo>
                    <a:pt x="233083" y="502513"/>
                  </a:lnTo>
                  <a:lnTo>
                    <a:pt x="275602" y="466407"/>
                  </a:lnTo>
                  <a:lnTo>
                    <a:pt x="317881" y="436054"/>
                  </a:lnTo>
                  <a:lnTo>
                    <a:pt x="359956" y="411530"/>
                  </a:lnTo>
                  <a:lnTo>
                    <a:pt x="401828" y="392899"/>
                  </a:lnTo>
                  <a:lnTo>
                    <a:pt x="443534" y="380238"/>
                  </a:lnTo>
                  <a:lnTo>
                    <a:pt x="485089" y="373634"/>
                  </a:lnTo>
                  <a:lnTo>
                    <a:pt x="526491" y="373138"/>
                  </a:lnTo>
                  <a:lnTo>
                    <a:pt x="567791" y="378815"/>
                  </a:lnTo>
                  <a:lnTo>
                    <a:pt x="609003" y="390766"/>
                  </a:lnTo>
                  <a:lnTo>
                    <a:pt x="650138" y="409028"/>
                  </a:lnTo>
                  <a:lnTo>
                    <a:pt x="691210" y="433705"/>
                  </a:lnTo>
                  <a:lnTo>
                    <a:pt x="732256" y="464845"/>
                  </a:lnTo>
                  <a:lnTo>
                    <a:pt x="773290" y="502513"/>
                  </a:lnTo>
                  <a:lnTo>
                    <a:pt x="773290" y="447306"/>
                  </a:lnTo>
                  <a:lnTo>
                    <a:pt x="736701" y="416941"/>
                  </a:lnTo>
                  <a:lnTo>
                    <a:pt x="698258" y="390321"/>
                  </a:lnTo>
                  <a:lnTo>
                    <a:pt x="667473" y="373138"/>
                  </a:lnTo>
                  <a:lnTo>
                    <a:pt x="659663" y="368769"/>
                  </a:lnTo>
                  <a:lnTo>
                    <a:pt x="620928" y="352259"/>
                  </a:lnTo>
                  <a:lnTo>
                    <a:pt x="582053" y="340715"/>
                  </a:lnTo>
                  <a:lnTo>
                    <a:pt x="543077" y="334111"/>
                  </a:lnTo>
                  <a:lnTo>
                    <a:pt x="503999" y="332371"/>
                  </a:lnTo>
                  <a:lnTo>
                    <a:pt x="464845" y="335470"/>
                  </a:lnTo>
                  <a:lnTo>
                    <a:pt x="425615" y="343344"/>
                  </a:lnTo>
                  <a:lnTo>
                    <a:pt x="386334" y="355930"/>
                  </a:lnTo>
                  <a:lnTo>
                    <a:pt x="347027" y="373202"/>
                  </a:lnTo>
                  <a:lnTo>
                    <a:pt x="307695" y="395097"/>
                  </a:lnTo>
                  <a:lnTo>
                    <a:pt x="268351" y="421576"/>
                  </a:lnTo>
                  <a:lnTo>
                    <a:pt x="229019" y="452564"/>
                  </a:lnTo>
                  <a:lnTo>
                    <a:pt x="189725" y="488022"/>
                  </a:lnTo>
                  <a:lnTo>
                    <a:pt x="183553" y="502132"/>
                  </a:lnTo>
                  <a:lnTo>
                    <a:pt x="184873" y="509727"/>
                  </a:lnTo>
                  <a:lnTo>
                    <a:pt x="227622" y="551345"/>
                  </a:lnTo>
                  <a:lnTo>
                    <a:pt x="268732" y="583869"/>
                  </a:lnTo>
                  <a:lnTo>
                    <a:pt x="312356" y="612927"/>
                  </a:lnTo>
                  <a:lnTo>
                    <a:pt x="358381" y="637438"/>
                  </a:lnTo>
                  <a:lnTo>
                    <a:pt x="406666" y="656297"/>
                  </a:lnTo>
                  <a:lnTo>
                    <a:pt x="457073" y="668401"/>
                  </a:lnTo>
                  <a:lnTo>
                    <a:pt x="509473" y="672655"/>
                  </a:lnTo>
                  <a:lnTo>
                    <a:pt x="554748" y="669417"/>
                  </a:lnTo>
                  <a:lnTo>
                    <a:pt x="599465" y="659765"/>
                  </a:lnTo>
                  <a:lnTo>
                    <a:pt x="643648" y="643737"/>
                  </a:lnTo>
                  <a:lnTo>
                    <a:pt x="666724" y="631913"/>
                  </a:lnTo>
                  <a:lnTo>
                    <a:pt x="687349" y="621347"/>
                  </a:lnTo>
                  <a:lnTo>
                    <a:pt x="730605" y="592645"/>
                  </a:lnTo>
                  <a:lnTo>
                    <a:pt x="773455" y="557644"/>
                  </a:lnTo>
                  <a:lnTo>
                    <a:pt x="815962" y="516382"/>
                  </a:lnTo>
                  <a:lnTo>
                    <a:pt x="820877" y="508469"/>
                  </a:lnTo>
                  <a:lnTo>
                    <a:pt x="821423" y="500494"/>
                  </a:lnTo>
                  <a:close/>
                </a:path>
                <a:path w="1513839" h="1513840">
                  <a:moveTo>
                    <a:pt x="904062" y="502539"/>
                  </a:moveTo>
                  <a:lnTo>
                    <a:pt x="901661" y="458558"/>
                  </a:lnTo>
                  <a:lnTo>
                    <a:pt x="894461" y="415010"/>
                  </a:lnTo>
                  <a:lnTo>
                    <a:pt x="882472" y="372325"/>
                  </a:lnTo>
                  <a:lnTo>
                    <a:pt x="865670" y="330898"/>
                  </a:lnTo>
                  <a:lnTo>
                    <a:pt x="863777" y="327431"/>
                  </a:lnTo>
                  <a:lnTo>
                    <a:pt x="863777" y="502539"/>
                  </a:lnTo>
                  <a:lnTo>
                    <a:pt x="860831" y="548665"/>
                  </a:lnTo>
                  <a:lnTo>
                    <a:pt x="852017" y="594182"/>
                  </a:lnTo>
                  <a:lnTo>
                    <a:pt x="837323" y="638479"/>
                  </a:lnTo>
                  <a:lnTo>
                    <a:pt x="816749" y="680948"/>
                  </a:lnTo>
                  <a:lnTo>
                    <a:pt x="790295" y="720991"/>
                  </a:lnTo>
                  <a:lnTo>
                    <a:pt x="757974" y="757974"/>
                  </a:lnTo>
                  <a:lnTo>
                    <a:pt x="720979" y="790308"/>
                  </a:lnTo>
                  <a:lnTo>
                    <a:pt x="680935" y="816762"/>
                  </a:lnTo>
                  <a:lnTo>
                    <a:pt x="638467" y="837336"/>
                  </a:lnTo>
                  <a:lnTo>
                    <a:pt x="594169" y="852030"/>
                  </a:lnTo>
                  <a:lnTo>
                    <a:pt x="548652" y="860844"/>
                  </a:lnTo>
                  <a:lnTo>
                    <a:pt x="502526" y="863777"/>
                  </a:lnTo>
                  <a:lnTo>
                    <a:pt x="456399" y="860844"/>
                  </a:lnTo>
                  <a:lnTo>
                    <a:pt x="410883" y="852030"/>
                  </a:lnTo>
                  <a:lnTo>
                    <a:pt x="366585" y="837336"/>
                  </a:lnTo>
                  <a:lnTo>
                    <a:pt x="324116" y="816762"/>
                  </a:lnTo>
                  <a:lnTo>
                    <a:pt x="284086" y="790308"/>
                  </a:lnTo>
                  <a:lnTo>
                    <a:pt x="247091" y="757974"/>
                  </a:lnTo>
                  <a:lnTo>
                    <a:pt x="214757" y="720979"/>
                  </a:lnTo>
                  <a:lnTo>
                    <a:pt x="188302" y="680948"/>
                  </a:lnTo>
                  <a:lnTo>
                    <a:pt x="167728" y="638467"/>
                  </a:lnTo>
                  <a:lnTo>
                    <a:pt x="153035" y="594169"/>
                  </a:lnTo>
                  <a:lnTo>
                    <a:pt x="144208" y="548652"/>
                  </a:lnTo>
                  <a:lnTo>
                    <a:pt x="141274" y="502539"/>
                  </a:lnTo>
                  <a:lnTo>
                    <a:pt x="144208" y="456412"/>
                  </a:lnTo>
                  <a:lnTo>
                    <a:pt x="153022" y="410895"/>
                  </a:lnTo>
                  <a:lnTo>
                    <a:pt x="167728" y="366598"/>
                  </a:lnTo>
                  <a:lnTo>
                    <a:pt x="188290" y="324129"/>
                  </a:lnTo>
                  <a:lnTo>
                    <a:pt x="214744" y="284086"/>
                  </a:lnTo>
                  <a:lnTo>
                    <a:pt x="247078" y="247091"/>
                  </a:lnTo>
                  <a:lnTo>
                    <a:pt x="284086" y="214769"/>
                  </a:lnTo>
                  <a:lnTo>
                    <a:pt x="324116" y="188315"/>
                  </a:lnTo>
                  <a:lnTo>
                    <a:pt x="366585" y="167741"/>
                  </a:lnTo>
                  <a:lnTo>
                    <a:pt x="410883" y="153047"/>
                  </a:lnTo>
                  <a:lnTo>
                    <a:pt x="456399" y="144233"/>
                  </a:lnTo>
                  <a:lnTo>
                    <a:pt x="502526" y="141287"/>
                  </a:lnTo>
                  <a:lnTo>
                    <a:pt x="548640" y="144233"/>
                  </a:lnTo>
                  <a:lnTo>
                    <a:pt x="594156" y="153047"/>
                  </a:lnTo>
                  <a:lnTo>
                    <a:pt x="638454" y="167741"/>
                  </a:lnTo>
                  <a:lnTo>
                    <a:pt x="680923" y="188315"/>
                  </a:lnTo>
                  <a:lnTo>
                    <a:pt x="720966" y="214769"/>
                  </a:lnTo>
                  <a:lnTo>
                    <a:pt x="757961" y="247091"/>
                  </a:lnTo>
                  <a:lnTo>
                    <a:pt x="790295" y="284086"/>
                  </a:lnTo>
                  <a:lnTo>
                    <a:pt x="816737" y="324129"/>
                  </a:lnTo>
                  <a:lnTo>
                    <a:pt x="837323" y="366598"/>
                  </a:lnTo>
                  <a:lnTo>
                    <a:pt x="852017" y="410895"/>
                  </a:lnTo>
                  <a:lnTo>
                    <a:pt x="860831" y="456412"/>
                  </a:lnTo>
                  <a:lnTo>
                    <a:pt x="863777" y="502539"/>
                  </a:lnTo>
                  <a:lnTo>
                    <a:pt x="863777" y="327431"/>
                  </a:lnTo>
                  <a:lnTo>
                    <a:pt x="844067" y="291185"/>
                  </a:lnTo>
                  <a:lnTo>
                    <a:pt x="817664" y="253606"/>
                  </a:lnTo>
                  <a:lnTo>
                    <a:pt x="786447" y="218567"/>
                  </a:lnTo>
                  <a:lnTo>
                    <a:pt x="751408" y="187363"/>
                  </a:lnTo>
                  <a:lnTo>
                    <a:pt x="713828" y="160959"/>
                  </a:lnTo>
                  <a:lnTo>
                    <a:pt x="677672" y="141287"/>
                  </a:lnTo>
                  <a:lnTo>
                    <a:pt x="632701" y="122567"/>
                  </a:lnTo>
                  <a:lnTo>
                    <a:pt x="589991" y="110566"/>
                  </a:lnTo>
                  <a:lnTo>
                    <a:pt x="546430" y="103365"/>
                  </a:lnTo>
                  <a:lnTo>
                    <a:pt x="502513" y="100965"/>
                  </a:lnTo>
                  <a:lnTo>
                    <a:pt x="458520" y="103365"/>
                  </a:lnTo>
                  <a:lnTo>
                    <a:pt x="414972" y="110566"/>
                  </a:lnTo>
                  <a:lnTo>
                    <a:pt x="372275" y="122567"/>
                  </a:lnTo>
                  <a:lnTo>
                    <a:pt x="330860" y="139369"/>
                  </a:lnTo>
                  <a:lnTo>
                    <a:pt x="291147" y="160972"/>
                  </a:lnTo>
                  <a:lnTo>
                    <a:pt x="253568" y="187375"/>
                  </a:lnTo>
                  <a:lnTo>
                    <a:pt x="218554" y="218579"/>
                  </a:lnTo>
                  <a:lnTo>
                    <a:pt x="187350" y="253606"/>
                  </a:lnTo>
                  <a:lnTo>
                    <a:pt x="160947" y="291185"/>
                  </a:lnTo>
                  <a:lnTo>
                    <a:pt x="139344" y="330898"/>
                  </a:lnTo>
                  <a:lnTo>
                    <a:pt x="122542" y="372325"/>
                  </a:lnTo>
                  <a:lnTo>
                    <a:pt x="110540" y="415010"/>
                  </a:lnTo>
                  <a:lnTo>
                    <a:pt x="103339" y="458558"/>
                  </a:lnTo>
                  <a:lnTo>
                    <a:pt x="100939" y="502539"/>
                  </a:lnTo>
                  <a:lnTo>
                    <a:pt x="103339" y="546506"/>
                  </a:lnTo>
                  <a:lnTo>
                    <a:pt x="110540" y="590054"/>
                  </a:lnTo>
                  <a:lnTo>
                    <a:pt x="122542" y="632752"/>
                  </a:lnTo>
                  <a:lnTo>
                    <a:pt x="139344" y="674166"/>
                  </a:lnTo>
                  <a:lnTo>
                    <a:pt x="160947" y="713879"/>
                  </a:lnTo>
                  <a:lnTo>
                    <a:pt x="187363" y="751459"/>
                  </a:lnTo>
                  <a:lnTo>
                    <a:pt x="218567" y="786472"/>
                  </a:lnTo>
                  <a:lnTo>
                    <a:pt x="253593" y="817676"/>
                  </a:lnTo>
                  <a:lnTo>
                    <a:pt x="291172" y="844080"/>
                  </a:lnTo>
                  <a:lnTo>
                    <a:pt x="330873" y="865682"/>
                  </a:lnTo>
                  <a:lnTo>
                    <a:pt x="372287" y="882484"/>
                  </a:lnTo>
                  <a:lnTo>
                    <a:pt x="414985" y="894486"/>
                  </a:lnTo>
                  <a:lnTo>
                    <a:pt x="458533" y="901687"/>
                  </a:lnTo>
                  <a:lnTo>
                    <a:pt x="502500" y="904087"/>
                  </a:lnTo>
                  <a:lnTo>
                    <a:pt x="546481" y="901687"/>
                  </a:lnTo>
                  <a:lnTo>
                    <a:pt x="590016" y="894486"/>
                  </a:lnTo>
                  <a:lnTo>
                    <a:pt x="632714" y="882484"/>
                  </a:lnTo>
                  <a:lnTo>
                    <a:pt x="674128" y="865682"/>
                  </a:lnTo>
                  <a:lnTo>
                    <a:pt x="713841" y="844080"/>
                  </a:lnTo>
                  <a:lnTo>
                    <a:pt x="751420" y="817676"/>
                  </a:lnTo>
                  <a:lnTo>
                    <a:pt x="786447" y="786472"/>
                  </a:lnTo>
                  <a:lnTo>
                    <a:pt x="817651" y="751459"/>
                  </a:lnTo>
                  <a:lnTo>
                    <a:pt x="844054" y="713879"/>
                  </a:lnTo>
                  <a:lnTo>
                    <a:pt x="865657" y="674166"/>
                  </a:lnTo>
                  <a:lnTo>
                    <a:pt x="882459" y="632752"/>
                  </a:lnTo>
                  <a:lnTo>
                    <a:pt x="894461" y="590054"/>
                  </a:lnTo>
                  <a:lnTo>
                    <a:pt x="901661" y="546506"/>
                  </a:lnTo>
                  <a:lnTo>
                    <a:pt x="904062" y="502539"/>
                  </a:lnTo>
                  <a:close/>
                </a:path>
                <a:path w="1513839" h="1513840">
                  <a:moveTo>
                    <a:pt x="1513408" y="1352499"/>
                  </a:moveTo>
                  <a:lnTo>
                    <a:pt x="1500187" y="1310982"/>
                  </a:lnTo>
                  <a:lnTo>
                    <a:pt x="1474736" y="1275740"/>
                  </a:lnTo>
                  <a:lnTo>
                    <a:pt x="1474736" y="1374076"/>
                  </a:lnTo>
                  <a:lnTo>
                    <a:pt x="1467370" y="1411960"/>
                  </a:lnTo>
                  <a:lnTo>
                    <a:pt x="1445260" y="1445260"/>
                  </a:lnTo>
                  <a:lnTo>
                    <a:pt x="1411960" y="1467370"/>
                  </a:lnTo>
                  <a:lnTo>
                    <a:pt x="1374076" y="1474736"/>
                  </a:lnTo>
                  <a:lnTo>
                    <a:pt x="1336192" y="1467370"/>
                  </a:lnTo>
                  <a:lnTo>
                    <a:pt x="1302905" y="1445260"/>
                  </a:lnTo>
                  <a:lnTo>
                    <a:pt x="964501" y="1106868"/>
                  </a:lnTo>
                  <a:lnTo>
                    <a:pt x="962723" y="1105027"/>
                  </a:lnTo>
                  <a:lnTo>
                    <a:pt x="962723" y="1102106"/>
                  </a:lnTo>
                  <a:lnTo>
                    <a:pt x="964501" y="1100277"/>
                  </a:lnTo>
                  <a:lnTo>
                    <a:pt x="1009942" y="1054836"/>
                  </a:lnTo>
                  <a:lnTo>
                    <a:pt x="1100264" y="964514"/>
                  </a:lnTo>
                  <a:lnTo>
                    <a:pt x="1102106" y="962736"/>
                  </a:lnTo>
                  <a:lnTo>
                    <a:pt x="1105027" y="962736"/>
                  </a:lnTo>
                  <a:lnTo>
                    <a:pt x="1106855" y="964514"/>
                  </a:lnTo>
                  <a:lnTo>
                    <a:pt x="1445260" y="1302905"/>
                  </a:lnTo>
                  <a:lnTo>
                    <a:pt x="1467370" y="1336205"/>
                  </a:lnTo>
                  <a:lnTo>
                    <a:pt x="1474736" y="1374076"/>
                  </a:lnTo>
                  <a:lnTo>
                    <a:pt x="1474736" y="1275740"/>
                  </a:lnTo>
                  <a:lnTo>
                    <a:pt x="1473771" y="1274394"/>
                  </a:lnTo>
                  <a:lnTo>
                    <a:pt x="1162100" y="962736"/>
                  </a:lnTo>
                  <a:lnTo>
                    <a:pt x="1135367" y="936002"/>
                  </a:lnTo>
                  <a:lnTo>
                    <a:pt x="1124432" y="927976"/>
                  </a:lnTo>
                  <a:lnTo>
                    <a:pt x="1120432" y="926592"/>
                  </a:lnTo>
                  <a:lnTo>
                    <a:pt x="1111897" y="923620"/>
                  </a:lnTo>
                  <a:lnTo>
                    <a:pt x="1098626" y="923099"/>
                  </a:lnTo>
                  <a:lnTo>
                    <a:pt x="1085532" y="926592"/>
                  </a:lnTo>
                  <a:lnTo>
                    <a:pt x="1054823" y="895883"/>
                  </a:lnTo>
                  <a:lnTo>
                    <a:pt x="1054823" y="952919"/>
                  </a:lnTo>
                  <a:lnTo>
                    <a:pt x="952906" y="1054836"/>
                  </a:lnTo>
                  <a:lnTo>
                    <a:pt x="916254" y="1018197"/>
                  </a:lnTo>
                  <a:lnTo>
                    <a:pt x="888352" y="990295"/>
                  </a:lnTo>
                  <a:lnTo>
                    <a:pt x="896658" y="981989"/>
                  </a:lnTo>
                  <a:lnTo>
                    <a:pt x="990282" y="888365"/>
                  </a:lnTo>
                  <a:lnTo>
                    <a:pt x="1054823" y="952919"/>
                  </a:lnTo>
                  <a:lnTo>
                    <a:pt x="1054823" y="895883"/>
                  </a:lnTo>
                  <a:lnTo>
                    <a:pt x="1047318" y="888365"/>
                  </a:lnTo>
                  <a:lnTo>
                    <a:pt x="1018159" y="859193"/>
                  </a:lnTo>
                  <a:lnTo>
                    <a:pt x="1022972" y="847725"/>
                  </a:lnTo>
                  <a:lnTo>
                    <a:pt x="1023670" y="835647"/>
                  </a:lnTo>
                  <a:lnTo>
                    <a:pt x="1020381" y="823988"/>
                  </a:lnTo>
                  <a:lnTo>
                    <a:pt x="1013218" y="813828"/>
                  </a:lnTo>
                  <a:lnTo>
                    <a:pt x="981989" y="782599"/>
                  </a:lnTo>
                  <a:lnTo>
                    <a:pt x="981989" y="839635"/>
                  </a:lnTo>
                  <a:lnTo>
                    <a:pt x="839635" y="981989"/>
                  </a:lnTo>
                  <a:lnTo>
                    <a:pt x="801192" y="943546"/>
                  </a:lnTo>
                  <a:lnTo>
                    <a:pt x="779729" y="922083"/>
                  </a:lnTo>
                  <a:lnTo>
                    <a:pt x="820521" y="891971"/>
                  </a:lnTo>
                  <a:lnTo>
                    <a:pt x="858024" y="858037"/>
                  </a:lnTo>
                  <a:lnTo>
                    <a:pt x="891971" y="820534"/>
                  </a:lnTo>
                  <a:lnTo>
                    <a:pt x="922083" y="779729"/>
                  </a:lnTo>
                  <a:lnTo>
                    <a:pt x="981989" y="839635"/>
                  </a:lnTo>
                  <a:lnTo>
                    <a:pt x="981989" y="782599"/>
                  </a:lnTo>
                  <a:lnTo>
                    <a:pt x="979119" y="779729"/>
                  </a:lnTo>
                  <a:lnTo>
                    <a:pt x="943546" y="744156"/>
                  </a:lnTo>
                  <a:lnTo>
                    <a:pt x="965796" y="698119"/>
                  </a:lnTo>
                  <a:lnTo>
                    <a:pt x="983119" y="650570"/>
                  </a:lnTo>
                  <a:lnTo>
                    <a:pt x="995489" y="601878"/>
                  </a:lnTo>
                  <a:lnTo>
                    <a:pt x="1002906" y="552424"/>
                  </a:lnTo>
                  <a:lnTo>
                    <a:pt x="1005370" y="502526"/>
                  </a:lnTo>
                  <a:lnTo>
                    <a:pt x="1002906" y="452767"/>
                  </a:lnTo>
                  <a:lnTo>
                    <a:pt x="995489" y="403313"/>
                  </a:lnTo>
                  <a:lnTo>
                    <a:pt x="983119" y="354622"/>
                  </a:lnTo>
                  <a:lnTo>
                    <a:pt x="965796" y="307073"/>
                  </a:lnTo>
                  <a:lnTo>
                    <a:pt x="964946" y="305320"/>
                  </a:lnTo>
                  <a:lnTo>
                    <a:pt x="964946" y="502602"/>
                  </a:lnTo>
                  <a:lnTo>
                    <a:pt x="962571" y="549808"/>
                  </a:lnTo>
                  <a:lnTo>
                    <a:pt x="955560" y="595718"/>
                  </a:lnTo>
                  <a:lnTo>
                    <a:pt x="944168" y="640041"/>
                  </a:lnTo>
                  <a:lnTo>
                    <a:pt x="928611" y="682523"/>
                  </a:lnTo>
                  <a:lnTo>
                    <a:pt x="909142" y="722947"/>
                  </a:lnTo>
                  <a:lnTo>
                    <a:pt x="885977" y="761085"/>
                  </a:lnTo>
                  <a:lnTo>
                    <a:pt x="859358" y="796683"/>
                  </a:lnTo>
                  <a:lnTo>
                    <a:pt x="829513" y="829525"/>
                  </a:lnTo>
                  <a:lnTo>
                    <a:pt x="796671" y="859370"/>
                  </a:lnTo>
                  <a:lnTo>
                    <a:pt x="761072" y="885990"/>
                  </a:lnTo>
                  <a:lnTo>
                    <a:pt x="722947" y="909154"/>
                  </a:lnTo>
                  <a:lnTo>
                    <a:pt x="682523" y="928624"/>
                  </a:lnTo>
                  <a:lnTo>
                    <a:pt x="640029" y="944181"/>
                  </a:lnTo>
                  <a:lnTo>
                    <a:pt x="595718" y="955573"/>
                  </a:lnTo>
                  <a:lnTo>
                    <a:pt x="549808" y="962583"/>
                  </a:lnTo>
                  <a:lnTo>
                    <a:pt x="502526" y="964971"/>
                  </a:lnTo>
                  <a:lnTo>
                    <a:pt x="455231" y="962583"/>
                  </a:lnTo>
                  <a:lnTo>
                    <a:pt x="409321" y="955573"/>
                  </a:lnTo>
                  <a:lnTo>
                    <a:pt x="364998" y="944181"/>
                  </a:lnTo>
                  <a:lnTo>
                    <a:pt x="322516" y="928624"/>
                  </a:lnTo>
                  <a:lnTo>
                    <a:pt x="282092" y="909154"/>
                  </a:lnTo>
                  <a:lnTo>
                    <a:pt x="243954" y="885990"/>
                  </a:lnTo>
                  <a:lnTo>
                    <a:pt x="208356" y="859370"/>
                  </a:lnTo>
                  <a:lnTo>
                    <a:pt x="175514" y="829525"/>
                  </a:lnTo>
                  <a:lnTo>
                    <a:pt x="145669" y="796683"/>
                  </a:lnTo>
                  <a:lnTo>
                    <a:pt x="119049" y="761085"/>
                  </a:lnTo>
                  <a:lnTo>
                    <a:pt x="95885" y="722947"/>
                  </a:lnTo>
                  <a:lnTo>
                    <a:pt x="76415" y="682523"/>
                  </a:lnTo>
                  <a:lnTo>
                    <a:pt x="60871" y="640041"/>
                  </a:lnTo>
                  <a:lnTo>
                    <a:pt x="49466" y="595718"/>
                  </a:lnTo>
                  <a:lnTo>
                    <a:pt x="42468" y="549808"/>
                  </a:lnTo>
                  <a:lnTo>
                    <a:pt x="40081" y="502526"/>
                  </a:lnTo>
                  <a:lnTo>
                    <a:pt x="42468" y="455244"/>
                  </a:lnTo>
                  <a:lnTo>
                    <a:pt x="49466" y="409321"/>
                  </a:lnTo>
                  <a:lnTo>
                    <a:pt x="60871" y="365010"/>
                  </a:lnTo>
                  <a:lnTo>
                    <a:pt x="76415" y="322516"/>
                  </a:lnTo>
                  <a:lnTo>
                    <a:pt x="95885" y="282092"/>
                  </a:lnTo>
                  <a:lnTo>
                    <a:pt x="119049" y="243967"/>
                  </a:lnTo>
                  <a:lnTo>
                    <a:pt x="145669" y="208368"/>
                  </a:lnTo>
                  <a:lnTo>
                    <a:pt x="175514" y="175526"/>
                  </a:lnTo>
                  <a:lnTo>
                    <a:pt x="208356" y="145681"/>
                  </a:lnTo>
                  <a:lnTo>
                    <a:pt x="243954" y="119062"/>
                  </a:lnTo>
                  <a:lnTo>
                    <a:pt x="282092" y="95897"/>
                  </a:lnTo>
                  <a:lnTo>
                    <a:pt x="322516" y="76415"/>
                  </a:lnTo>
                  <a:lnTo>
                    <a:pt x="364998" y="60871"/>
                  </a:lnTo>
                  <a:lnTo>
                    <a:pt x="409321" y="49479"/>
                  </a:lnTo>
                  <a:lnTo>
                    <a:pt x="455231" y="42468"/>
                  </a:lnTo>
                  <a:lnTo>
                    <a:pt x="502526" y="40081"/>
                  </a:lnTo>
                  <a:lnTo>
                    <a:pt x="549808" y="42468"/>
                  </a:lnTo>
                  <a:lnTo>
                    <a:pt x="595718" y="49479"/>
                  </a:lnTo>
                  <a:lnTo>
                    <a:pt x="640041" y="60871"/>
                  </a:lnTo>
                  <a:lnTo>
                    <a:pt x="682523" y="76415"/>
                  </a:lnTo>
                  <a:lnTo>
                    <a:pt x="722947" y="95897"/>
                  </a:lnTo>
                  <a:lnTo>
                    <a:pt x="761072" y="119062"/>
                  </a:lnTo>
                  <a:lnTo>
                    <a:pt x="796671" y="145681"/>
                  </a:lnTo>
                  <a:lnTo>
                    <a:pt x="829513" y="175526"/>
                  </a:lnTo>
                  <a:lnTo>
                    <a:pt x="859358" y="208368"/>
                  </a:lnTo>
                  <a:lnTo>
                    <a:pt x="885977" y="243967"/>
                  </a:lnTo>
                  <a:lnTo>
                    <a:pt x="909142" y="282092"/>
                  </a:lnTo>
                  <a:lnTo>
                    <a:pt x="928624" y="322516"/>
                  </a:lnTo>
                  <a:lnTo>
                    <a:pt x="944168" y="365010"/>
                  </a:lnTo>
                  <a:lnTo>
                    <a:pt x="955560" y="409321"/>
                  </a:lnTo>
                  <a:lnTo>
                    <a:pt x="962571" y="455244"/>
                  </a:lnTo>
                  <a:lnTo>
                    <a:pt x="964946" y="502602"/>
                  </a:lnTo>
                  <a:lnTo>
                    <a:pt x="964946" y="305320"/>
                  </a:lnTo>
                  <a:lnTo>
                    <a:pt x="943546" y="261048"/>
                  </a:lnTo>
                  <a:lnTo>
                    <a:pt x="918260" y="219684"/>
                  </a:lnTo>
                  <a:lnTo>
                    <a:pt x="889685" y="181610"/>
                  </a:lnTo>
                  <a:lnTo>
                    <a:pt x="858126" y="146913"/>
                  </a:lnTo>
                  <a:lnTo>
                    <a:pt x="823836" y="115658"/>
                  </a:lnTo>
                  <a:lnTo>
                    <a:pt x="787120" y="87947"/>
                  </a:lnTo>
                  <a:lnTo>
                    <a:pt x="748258" y="63855"/>
                  </a:lnTo>
                  <a:lnTo>
                    <a:pt x="707529" y="43459"/>
                  </a:lnTo>
                  <a:lnTo>
                    <a:pt x="698919" y="40081"/>
                  </a:lnTo>
                  <a:lnTo>
                    <a:pt x="665238" y="26860"/>
                  </a:lnTo>
                  <a:lnTo>
                    <a:pt x="621665" y="14122"/>
                  </a:lnTo>
                  <a:lnTo>
                    <a:pt x="577075" y="5346"/>
                  </a:lnTo>
                  <a:lnTo>
                    <a:pt x="531787" y="609"/>
                  </a:lnTo>
                  <a:lnTo>
                    <a:pt x="486067" y="0"/>
                  </a:lnTo>
                  <a:lnTo>
                    <a:pt x="440207" y="3581"/>
                  </a:lnTo>
                  <a:lnTo>
                    <a:pt x="394487" y="11455"/>
                  </a:lnTo>
                  <a:lnTo>
                    <a:pt x="349186" y="23710"/>
                  </a:lnTo>
                  <a:lnTo>
                    <a:pt x="304622" y="40411"/>
                  </a:lnTo>
                  <a:lnTo>
                    <a:pt x="261048" y="61658"/>
                  </a:lnTo>
                  <a:lnTo>
                    <a:pt x="219684" y="86944"/>
                  </a:lnTo>
                  <a:lnTo>
                    <a:pt x="181610" y="115506"/>
                  </a:lnTo>
                  <a:lnTo>
                    <a:pt x="146913" y="147078"/>
                  </a:lnTo>
                  <a:lnTo>
                    <a:pt x="115658" y="181368"/>
                  </a:lnTo>
                  <a:lnTo>
                    <a:pt x="87947" y="218084"/>
                  </a:lnTo>
                  <a:lnTo>
                    <a:pt x="63855" y="256959"/>
                  </a:lnTo>
                  <a:lnTo>
                    <a:pt x="43459" y="297675"/>
                  </a:lnTo>
                  <a:lnTo>
                    <a:pt x="26860" y="339966"/>
                  </a:lnTo>
                  <a:lnTo>
                    <a:pt x="14135" y="383552"/>
                  </a:lnTo>
                  <a:lnTo>
                    <a:pt x="5359" y="428129"/>
                  </a:lnTo>
                  <a:lnTo>
                    <a:pt x="622" y="473417"/>
                  </a:lnTo>
                  <a:lnTo>
                    <a:pt x="0" y="519137"/>
                  </a:lnTo>
                  <a:lnTo>
                    <a:pt x="3594" y="564997"/>
                  </a:lnTo>
                  <a:lnTo>
                    <a:pt x="11468" y="610717"/>
                  </a:lnTo>
                  <a:lnTo>
                    <a:pt x="23723" y="656005"/>
                  </a:lnTo>
                  <a:lnTo>
                    <a:pt x="40424" y="700582"/>
                  </a:lnTo>
                  <a:lnTo>
                    <a:pt x="61671" y="744156"/>
                  </a:lnTo>
                  <a:lnTo>
                    <a:pt x="86944" y="785507"/>
                  </a:lnTo>
                  <a:lnTo>
                    <a:pt x="115519" y="823582"/>
                  </a:lnTo>
                  <a:lnTo>
                    <a:pt x="147091" y="858291"/>
                  </a:lnTo>
                  <a:lnTo>
                    <a:pt x="181381" y="889546"/>
                  </a:lnTo>
                  <a:lnTo>
                    <a:pt x="218097" y="917257"/>
                  </a:lnTo>
                  <a:lnTo>
                    <a:pt x="256959" y="941349"/>
                  </a:lnTo>
                  <a:lnTo>
                    <a:pt x="297688" y="961732"/>
                  </a:lnTo>
                  <a:lnTo>
                    <a:pt x="339979" y="978344"/>
                  </a:lnTo>
                  <a:lnTo>
                    <a:pt x="383552" y="991069"/>
                  </a:lnTo>
                  <a:lnTo>
                    <a:pt x="428129" y="999845"/>
                  </a:lnTo>
                  <a:lnTo>
                    <a:pt x="473430" y="1004582"/>
                  </a:lnTo>
                  <a:lnTo>
                    <a:pt x="519150" y="1005205"/>
                  </a:lnTo>
                  <a:lnTo>
                    <a:pt x="565010" y="1001623"/>
                  </a:lnTo>
                  <a:lnTo>
                    <a:pt x="610730" y="993736"/>
                  </a:lnTo>
                  <a:lnTo>
                    <a:pt x="656018" y="981494"/>
                  </a:lnTo>
                  <a:lnTo>
                    <a:pt x="700112" y="964971"/>
                  </a:lnTo>
                  <a:lnTo>
                    <a:pt x="700595" y="964793"/>
                  </a:lnTo>
                  <a:lnTo>
                    <a:pt x="744169" y="943546"/>
                  </a:lnTo>
                  <a:lnTo>
                    <a:pt x="813841" y="1013218"/>
                  </a:lnTo>
                  <a:lnTo>
                    <a:pt x="819404" y="1017739"/>
                  </a:lnTo>
                  <a:lnTo>
                    <a:pt x="825690" y="1021067"/>
                  </a:lnTo>
                  <a:lnTo>
                    <a:pt x="832485" y="1023137"/>
                  </a:lnTo>
                  <a:lnTo>
                    <a:pt x="839635" y="1023874"/>
                  </a:lnTo>
                  <a:lnTo>
                    <a:pt x="846620" y="1023874"/>
                  </a:lnTo>
                  <a:lnTo>
                    <a:pt x="853376" y="1021918"/>
                  </a:lnTo>
                  <a:lnTo>
                    <a:pt x="859243" y="1018197"/>
                  </a:lnTo>
                  <a:lnTo>
                    <a:pt x="926592" y="1085545"/>
                  </a:lnTo>
                  <a:lnTo>
                    <a:pt x="923099" y="1098638"/>
                  </a:lnTo>
                  <a:lnTo>
                    <a:pt x="923607" y="1111910"/>
                  </a:lnTo>
                  <a:lnTo>
                    <a:pt x="927963" y="1124445"/>
                  </a:lnTo>
                  <a:lnTo>
                    <a:pt x="935990" y="1135380"/>
                  </a:lnTo>
                  <a:lnTo>
                    <a:pt x="1274394" y="1473771"/>
                  </a:lnTo>
                  <a:lnTo>
                    <a:pt x="1310982" y="1500200"/>
                  </a:lnTo>
                  <a:lnTo>
                    <a:pt x="1352499" y="1513420"/>
                  </a:lnTo>
                  <a:lnTo>
                    <a:pt x="1395653" y="1513420"/>
                  </a:lnTo>
                  <a:lnTo>
                    <a:pt x="1437170" y="1500200"/>
                  </a:lnTo>
                  <a:lnTo>
                    <a:pt x="1472425" y="1474736"/>
                  </a:lnTo>
                  <a:lnTo>
                    <a:pt x="1473771" y="1473771"/>
                  </a:lnTo>
                  <a:lnTo>
                    <a:pt x="1500187" y="1437182"/>
                  </a:lnTo>
                  <a:lnTo>
                    <a:pt x="1513408" y="1395666"/>
                  </a:lnTo>
                  <a:lnTo>
                    <a:pt x="1513408" y="1352499"/>
                  </a:lnTo>
                  <a:close/>
                </a:path>
              </a:pathLst>
            </a:custGeom>
            <a:solidFill>
              <a:srgbClr val="F0B240">
                <a:alpha val="19999"/>
              </a:srgbClr>
            </a:solidFill>
          </p:spPr>
          <p:txBody>
            <a:bodyPr wrap="square" lIns="0" tIns="0" rIns="0" bIns="0" rtlCol="0"/>
            <a:lstStyle/>
            <a:p>
              <a:pPr rtl="0"/>
              <a:endParaRPr dirty="0"/>
            </a:p>
          </p:txBody>
        </p:sp>
      </p:grpSp>
      <p:sp>
        <p:nvSpPr>
          <p:cNvPr id="27" name="object 27"/>
          <p:cNvSpPr txBox="1"/>
          <p:nvPr/>
        </p:nvSpPr>
        <p:spPr>
          <a:xfrm>
            <a:off x="-42270" y="822075"/>
            <a:ext cx="1055370" cy="2805430"/>
          </a:xfrm>
          <a:prstGeom prst="rect">
            <a:avLst/>
          </a:prstGeom>
        </p:spPr>
        <p:txBody>
          <a:bodyPr vert="horz" wrap="square" lIns="0" tIns="11430" rIns="0" bIns="0" rtlCol="0">
            <a:spAutoFit/>
          </a:bodyPr>
          <a:lstStyle/>
          <a:p>
            <a:pPr marL="12700" rtl="0">
              <a:lnSpc>
                <a:spcPct val="100000"/>
              </a:lnSpc>
              <a:spcBef>
                <a:spcPts val="90"/>
              </a:spcBef>
            </a:pPr>
            <a:r>
              <a:rPr lang="tr" sz="18250" b="1" dirty="0">
                <a:solidFill>
                  <a:srgbClr val="69C4A0"/>
                </a:solidFill>
                <a:latin typeface="Cambria" panose="02040503050406030204" pitchFamily="18" charset="0"/>
                <a:cs typeface="+mn-cs"/>
                <a:sym typeface=""/>
              </a:rPr>
              <a:t>1</a:t>
            </a:r>
            <a:endParaRPr lang="en-US" sz="18250" dirty="0">
              <a:latin typeface="Cambria" panose="02040503050406030204" pitchFamily="18" charset="0"/>
              <a:cs typeface="+mn-cs"/>
              <a:sym typeface=""/>
            </a:endParaRPr>
          </a:p>
        </p:txBody>
      </p:sp>
      <p:sp>
        <p:nvSpPr>
          <p:cNvPr id="28" name="object 28"/>
          <p:cNvSpPr txBox="1"/>
          <p:nvPr/>
        </p:nvSpPr>
        <p:spPr>
          <a:xfrm>
            <a:off x="-193316" y="5970270"/>
            <a:ext cx="1316355" cy="2805430"/>
          </a:xfrm>
          <a:prstGeom prst="rect">
            <a:avLst/>
          </a:prstGeom>
        </p:spPr>
        <p:txBody>
          <a:bodyPr vert="horz" wrap="square" lIns="0" tIns="11430" rIns="0" bIns="0" rtlCol="0">
            <a:spAutoFit/>
          </a:bodyPr>
          <a:lstStyle/>
          <a:p>
            <a:pPr marL="12700" rtl="0">
              <a:lnSpc>
                <a:spcPct val="100000"/>
              </a:lnSpc>
              <a:spcBef>
                <a:spcPts val="90"/>
              </a:spcBef>
            </a:pPr>
            <a:r>
              <a:rPr lang="tr" sz="18250" b="1">
                <a:solidFill>
                  <a:srgbClr val="F0B240"/>
                </a:solidFill>
                <a:latin typeface="Tahoma" panose="020B0604030504040204" pitchFamily="34" charset="0"/>
                <a:cs typeface="+mn-cs"/>
                <a:sym typeface=""/>
              </a:rPr>
              <a:t>2</a:t>
            </a:r>
            <a:endParaRPr lang="en-US" sz="18250" dirty="0">
              <a:latin typeface="Tahoma" panose="020B0604030504040204" pitchFamily="34" charset="0"/>
              <a:cs typeface="+mn-cs"/>
              <a:sym typeface=""/>
            </a:endParaRPr>
          </a:p>
        </p:txBody>
      </p:sp>
      <p:pic>
        <p:nvPicPr>
          <p:cNvPr id="30" name="Resim 29">
            <a:extLst>
              <a:ext uri="{FF2B5EF4-FFF2-40B4-BE49-F238E27FC236}">
                <a16:creationId xmlns:a16="http://schemas.microsoft.com/office/drawing/2014/main" id="{ACF1E21B-0D94-4561-814F-EA47D87BAE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502362" y="143248"/>
            <a:ext cx="1089660" cy="1297305"/>
            <a:chOff x="1502362" y="143248"/>
            <a:chExt cx="1089660" cy="1297305"/>
          </a:xfrm>
        </p:grpSpPr>
        <p:sp>
          <p:nvSpPr>
            <p:cNvPr id="4" name="object 4"/>
            <p:cNvSpPr/>
            <p:nvPr/>
          </p:nvSpPr>
          <p:spPr>
            <a:xfrm>
              <a:off x="1781666" y="617396"/>
              <a:ext cx="530860" cy="530860"/>
            </a:xfrm>
            <a:custGeom>
              <a:avLst/>
              <a:gdLst/>
              <a:ahLst/>
              <a:cxnLst/>
              <a:rect l="l" t="t" r="r" b="b"/>
              <a:pathLst>
                <a:path w="530860" h="530860">
                  <a:moveTo>
                    <a:pt x="265417" y="0"/>
                  </a:moveTo>
                  <a:lnTo>
                    <a:pt x="313125" y="4276"/>
                  </a:lnTo>
                  <a:lnTo>
                    <a:pt x="358028" y="16605"/>
                  </a:lnTo>
                  <a:lnTo>
                    <a:pt x="399377" y="36237"/>
                  </a:lnTo>
                  <a:lnTo>
                    <a:pt x="436421" y="62423"/>
                  </a:lnTo>
                  <a:lnTo>
                    <a:pt x="468410" y="94413"/>
                  </a:lnTo>
                  <a:lnTo>
                    <a:pt x="494596" y="131457"/>
                  </a:lnTo>
                  <a:lnTo>
                    <a:pt x="514229" y="172805"/>
                  </a:lnTo>
                  <a:lnTo>
                    <a:pt x="526558" y="217708"/>
                  </a:lnTo>
                  <a:lnTo>
                    <a:pt x="530834" y="265417"/>
                  </a:lnTo>
                  <a:lnTo>
                    <a:pt x="526558" y="313125"/>
                  </a:lnTo>
                  <a:lnTo>
                    <a:pt x="514229" y="358027"/>
                  </a:lnTo>
                  <a:lnTo>
                    <a:pt x="494596" y="399374"/>
                  </a:lnTo>
                  <a:lnTo>
                    <a:pt x="468410" y="436415"/>
                  </a:lnTo>
                  <a:lnTo>
                    <a:pt x="436421" y="468403"/>
                  </a:lnTo>
                  <a:lnTo>
                    <a:pt x="399377" y="494587"/>
                  </a:lnTo>
                  <a:lnTo>
                    <a:pt x="358028" y="514218"/>
                  </a:lnTo>
                  <a:lnTo>
                    <a:pt x="313125" y="526546"/>
                  </a:lnTo>
                  <a:lnTo>
                    <a:pt x="265417" y="530821"/>
                  </a:lnTo>
                  <a:lnTo>
                    <a:pt x="217708" y="526546"/>
                  </a:lnTo>
                  <a:lnTo>
                    <a:pt x="172805" y="514218"/>
                  </a:lnTo>
                  <a:lnTo>
                    <a:pt x="131457" y="494587"/>
                  </a:lnTo>
                  <a:lnTo>
                    <a:pt x="94413" y="468403"/>
                  </a:lnTo>
                  <a:lnTo>
                    <a:pt x="62423" y="436415"/>
                  </a:lnTo>
                  <a:lnTo>
                    <a:pt x="36237" y="399374"/>
                  </a:lnTo>
                  <a:lnTo>
                    <a:pt x="16605" y="358027"/>
                  </a:lnTo>
                  <a:lnTo>
                    <a:pt x="4276" y="313125"/>
                  </a:lnTo>
                  <a:lnTo>
                    <a:pt x="0" y="265417"/>
                  </a:lnTo>
                  <a:lnTo>
                    <a:pt x="4276" y="217708"/>
                  </a:lnTo>
                  <a:lnTo>
                    <a:pt x="16605" y="172805"/>
                  </a:lnTo>
                  <a:lnTo>
                    <a:pt x="36237" y="131457"/>
                  </a:lnTo>
                  <a:lnTo>
                    <a:pt x="62423" y="94413"/>
                  </a:lnTo>
                  <a:lnTo>
                    <a:pt x="94413" y="62423"/>
                  </a:lnTo>
                  <a:lnTo>
                    <a:pt x="131457" y="36237"/>
                  </a:lnTo>
                  <a:lnTo>
                    <a:pt x="172805" y="16605"/>
                  </a:lnTo>
                  <a:lnTo>
                    <a:pt x="217708" y="4276"/>
                  </a:lnTo>
                  <a:lnTo>
                    <a:pt x="265417" y="0"/>
                  </a:lnTo>
                  <a:close/>
                </a:path>
              </a:pathLst>
            </a:custGeom>
            <a:ln w="37973">
              <a:solidFill>
                <a:srgbClr val="F48060"/>
              </a:solidFill>
            </a:ln>
          </p:spPr>
          <p:txBody>
            <a:bodyPr wrap="square" lIns="0" tIns="0" rIns="0" bIns="0" rtlCol="0"/>
            <a:lstStyle/>
            <a:p>
              <a:pPr rtl="0"/>
              <a:endParaRPr dirty="0"/>
            </a:p>
          </p:txBody>
        </p:sp>
        <p:pic>
          <p:nvPicPr>
            <p:cNvPr id="5" name="object 5"/>
            <p:cNvPicPr/>
            <p:nvPr/>
          </p:nvPicPr>
          <p:blipFill>
            <a:blip r:embed="rId2" cstate="print"/>
            <a:stretch>
              <a:fillRect/>
            </a:stretch>
          </p:blipFill>
          <p:spPr>
            <a:xfrm>
              <a:off x="1985425" y="779926"/>
              <a:ext cx="122159" cy="204258"/>
            </a:xfrm>
            <a:prstGeom prst="rect">
              <a:avLst/>
            </a:prstGeom>
          </p:spPr>
        </p:pic>
        <p:sp>
          <p:nvSpPr>
            <p:cNvPr id="6" name="object 6"/>
            <p:cNvSpPr/>
            <p:nvPr/>
          </p:nvSpPr>
          <p:spPr>
            <a:xfrm>
              <a:off x="1521349" y="421410"/>
              <a:ext cx="1051560" cy="1000125"/>
            </a:xfrm>
            <a:custGeom>
              <a:avLst/>
              <a:gdLst/>
              <a:ahLst/>
              <a:cxnLst/>
              <a:rect l="l" t="t" r="r" b="b"/>
              <a:pathLst>
                <a:path w="1051560" h="1000125">
                  <a:moveTo>
                    <a:pt x="359834" y="524675"/>
                  </a:moveTo>
                  <a:lnTo>
                    <a:pt x="404185" y="590921"/>
                  </a:lnTo>
                  <a:lnTo>
                    <a:pt x="441568" y="617799"/>
                  </a:lnTo>
                  <a:lnTo>
                    <a:pt x="483996" y="634004"/>
                  </a:lnTo>
                  <a:lnTo>
                    <a:pt x="529140" y="638976"/>
                  </a:lnTo>
                  <a:lnTo>
                    <a:pt x="574677" y="632150"/>
                  </a:lnTo>
                  <a:lnTo>
                    <a:pt x="618279" y="612965"/>
                  </a:lnTo>
                  <a:lnTo>
                    <a:pt x="655265" y="582951"/>
                  </a:lnTo>
                  <a:lnTo>
                    <a:pt x="682142" y="545566"/>
                  </a:lnTo>
                  <a:lnTo>
                    <a:pt x="698346" y="503137"/>
                  </a:lnTo>
                  <a:lnTo>
                    <a:pt x="703315" y="457991"/>
                  </a:lnTo>
                  <a:lnTo>
                    <a:pt x="696486" y="412456"/>
                  </a:lnTo>
                  <a:lnTo>
                    <a:pt x="677296" y="368858"/>
                  </a:lnTo>
                  <a:lnTo>
                    <a:pt x="647283" y="331872"/>
                  </a:lnTo>
                  <a:lnTo>
                    <a:pt x="609900" y="304995"/>
                  </a:lnTo>
                  <a:lnTo>
                    <a:pt x="567474" y="288790"/>
                  </a:lnTo>
                  <a:lnTo>
                    <a:pt x="522331" y="283818"/>
                  </a:lnTo>
                  <a:lnTo>
                    <a:pt x="476798" y="290644"/>
                  </a:lnTo>
                  <a:lnTo>
                    <a:pt x="433202" y="309829"/>
                  </a:lnTo>
                  <a:lnTo>
                    <a:pt x="398731" y="337225"/>
                  </a:lnTo>
                  <a:lnTo>
                    <a:pt x="372837" y="371049"/>
                  </a:lnTo>
                  <a:lnTo>
                    <a:pt x="355951" y="409473"/>
                  </a:lnTo>
                  <a:lnTo>
                    <a:pt x="348506" y="450672"/>
                  </a:lnTo>
                </a:path>
                <a:path w="1051560" h="1000125">
                  <a:moveTo>
                    <a:pt x="735627" y="143979"/>
                  </a:moveTo>
                  <a:lnTo>
                    <a:pt x="760240" y="208864"/>
                  </a:lnTo>
                  <a:lnTo>
                    <a:pt x="762589" y="215074"/>
                  </a:lnTo>
                  <a:lnTo>
                    <a:pt x="770857" y="216306"/>
                  </a:lnTo>
                  <a:lnTo>
                    <a:pt x="774908" y="211035"/>
                  </a:lnTo>
                  <a:lnTo>
                    <a:pt x="797285" y="182016"/>
                  </a:lnTo>
                  <a:lnTo>
                    <a:pt x="800384" y="177977"/>
                  </a:lnTo>
                  <a:lnTo>
                    <a:pt x="846674" y="221711"/>
                  </a:lnTo>
                  <a:lnTo>
                    <a:pt x="877351" y="266534"/>
                  </a:lnTo>
                  <a:lnTo>
                    <a:pt x="901692" y="315073"/>
                  </a:lnTo>
                  <a:lnTo>
                    <a:pt x="919397" y="366818"/>
                  </a:lnTo>
                  <a:lnTo>
                    <a:pt x="930166" y="421259"/>
                  </a:lnTo>
                  <a:lnTo>
                    <a:pt x="933542" y="468713"/>
                  </a:lnTo>
                  <a:lnTo>
                    <a:pt x="931465" y="515268"/>
                  </a:lnTo>
                  <a:lnTo>
                    <a:pt x="924202" y="560579"/>
                  </a:lnTo>
                  <a:lnTo>
                    <a:pt x="912019" y="604301"/>
                  </a:lnTo>
                  <a:lnTo>
                    <a:pt x="895181" y="646088"/>
                  </a:lnTo>
                  <a:lnTo>
                    <a:pt x="873955" y="685595"/>
                  </a:lnTo>
                  <a:lnTo>
                    <a:pt x="848608" y="722476"/>
                  </a:lnTo>
                  <a:lnTo>
                    <a:pt x="819405" y="756385"/>
                  </a:lnTo>
                  <a:lnTo>
                    <a:pt x="786612" y="786978"/>
                  </a:lnTo>
                  <a:lnTo>
                    <a:pt x="750496" y="813909"/>
                  </a:lnTo>
                  <a:lnTo>
                    <a:pt x="711322" y="836832"/>
                  </a:lnTo>
                  <a:lnTo>
                    <a:pt x="669358" y="855403"/>
                  </a:lnTo>
                  <a:lnTo>
                    <a:pt x="624869" y="869275"/>
                  </a:lnTo>
                  <a:lnTo>
                    <a:pt x="578122" y="878103"/>
                  </a:lnTo>
                  <a:lnTo>
                    <a:pt x="524279" y="881545"/>
                  </a:lnTo>
                  <a:lnTo>
                    <a:pt x="471155" y="877986"/>
                  </a:lnTo>
                  <a:lnTo>
                    <a:pt x="419297" y="867573"/>
                  </a:lnTo>
                  <a:lnTo>
                    <a:pt x="369252" y="850454"/>
                  </a:lnTo>
                  <a:lnTo>
                    <a:pt x="321567" y="826775"/>
                  </a:lnTo>
                  <a:lnTo>
                    <a:pt x="276789" y="796683"/>
                  </a:lnTo>
                  <a:lnTo>
                    <a:pt x="236282" y="761053"/>
                  </a:lnTo>
                  <a:lnTo>
                    <a:pt x="201233" y="720975"/>
                  </a:lnTo>
                  <a:lnTo>
                    <a:pt x="171926" y="676943"/>
                  </a:lnTo>
                  <a:lnTo>
                    <a:pt x="148645" y="629449"/>
                  </a:lnTo>
                  <a:lnTo>
                    <a:pt x="131671" y="578986"/>
                  </a:lnTo>
                  <a:lnTo>
                    <a:pt x="121290" y="526046"/>
                  </a:lnTo>
                  <a:lnTo>
                    <a:pt x="117974" y="476423"/>
                  </a:lnTo>
                  <a:lnTo>
                    <a:pt x="120738" y="427349"/>
                  </a:lnTo>
                  <a:lnTo>
                    <a:pt x="129325" y="379331"/>
                  </a:lnTo>
                  <a:lnTo>
                    <a:pt x="143475" y="332874"/>
                  </a:lnTo>
                  <a:lnTo>
                    <a:pt x="162932" y="288486"/>
                  </a:lnTo>
                  <a:lnTo>
                    <a:pt x="187435" y="246674"/>
                  </a:lnTo>
                  <a:lnTo>
                    <a:pt x="216727" y="207944"/>
                  </a:lnTo>
                  <a:lnTo>
                    <a:pt x="250549" y="172803"/>
                  </a:lnTo>
                  <a:lnTo>
                    <a:pt x="288643" y="141758"/>
                  </a:lnTo>
                  <a:lnTo>
                    <a:pt x="330751" y="115316"/>
                  </a:lnTo>
                  <a:lnTo>
                    <a:pt x="337596" y="111594"/>
                  </a:lnTo>
                  <a:lnTo>
                    <a:pt x="353186" y="98518"/>
                  </a:lnTo>
                  <a:lnTo>
                    <a:pt x="364092" y="61529"/>
                  </a:lnTo>
                  <a:lnTo>
                    <a:pt x="337580" y="12830"/>
                  </a:lnTo>
                  <a:lnTo>
                    <a:pt x="300588" y="1921"/>
                  </a:lnTo>
                  <a:lnTo>
                    <a:pt x="281145" y="7924"/>
                  </a:lnTo>
                  <a:lnTo>
                    <a:pt x="229757" y="38832"/>
                  </a:lnTo>
                  <a:lnTo>
                    <a:pt x="188378" y="70076"/>
                  </a:lnTo>
                  <a:lnTo>
                    <a:pt x="150400" y="105149"/>
                  </a:lnTo>
                  <a:lnTo>
                    <a:pt x="116047" y="143825"/>
                  </a:lnTo>
                  <a:lnTo>
                    <a:pt x="85542" y="185876"/>
                  </a:lnTo>
                  <a:lnTo>
                    <a:pt x="59111" y="231076"/>
                  </a:lnTo>
                  <a:lnTo>
                    <a:pt x="36784" y="279801"/>
                  </a:lnTo>
                  <a:lnTo>
                    <a:pt x="19652" y="330142"/>
                  </a:lnTo>
                  <a:lnTo>
                    <a:pt x="7772" y="381776"/>
                  </a:lnTo>
                  <a:lnTo>
                    <a:pt x="1202" y="434380"/>
                  </a:lnTo>
                  <a:lnTo>
                    <a:pt x="0" y="487633"/>
                  </a:lnTo>
                  <a:lnTo>
                    <a:pt x="4221" y="541210"/>
                  </a:lnTo>
                  <a:lnTo>
                    <a:pt x="13455" y="592684"/>
                  </a:lnTo>
                  <a:lnTo>
                    <a:pt x="27519" y="642450"/>
                  </a:lnTo>
                  <a:lnTo>
                    <a:pt x="46260" y="690239"/>
                  </a:lnTo>
                  <a:lnTo>
                    <a:pt x="69525" y="735785"/>
                  </a:lnTo>
                  <a:lnTo>
                    <a:pt x="97158" y="778821"/>
                  </a:lnTo>
                  <a:lnTo>
                    <a:pt x="129008" y="819079"/>
                  </a:lnTo>
                  <a:lnTo>
                    <a:pt x="164921" y="856292"/>
                  </a:lnTo>
                  <a:lnTo>
                    <a:pt x="204742" y="890193"/>
                  </a:lnTo>
                  <a:lnTo>
                    <a:pt x="245665" y="918799"/>
                  </a:lnTo>
                  <a:lnTo>
                    <a:pt x="288610" y="943197"/>
                  </a:lnTo>
                  <a:lnTo>
                    <a:pt x="333321" y="963316"/>
                  </a:lnTo>
                  <a:lnTo>
                    <a:pt x="379538" y="979087"/>
                  </a:lnTo>
                  <a:lnTo>
                    <a:pt x="427002" y="990438"/>
                  </a:lnTo>
                  <a:lnTo>
                    <a:pt x="475457" y="997301"/>
                  </a:lnTo>
                  <a:lnTo>
                    <a:pt x="524642" y="999604"/>
                  </a:lnTo>
                  <a:lnTo>
                    <a:pt x="541747" y="999327"/>
                  </a:lnTo>
                  <a:lnTo>
                    <a:pt x="593285" y="995159"/>
                  </a:lnTo>
                  <a:lnTo>
                    <a:pt x="636092" y="987843"/>
                  </a:lnTo>
                  <a:lnTo>
                    <a:pt x="677751" y="977179"/>
                  </a:lnTo>
                  <a:lnTo>
                    <a:pt x="718113" y="963262"/>
                  </a:lnTo>
                  <a:lnTo>
                    <a:pt x="757026" y="946188"/>
                  </a:lnTo>
                  <a:lnTo>
                    <a:pt x="797661" y="924041"/>
                  </a:lnTo>
                  <a:lnTo>
                    <a:pt x="835989" y="898502"/>
                  </a:lnTo>
                  <a:lnTo>
                    <a:pt x="871822" y="869786"/>
                  </a:lnTo>
                  <a:lnTo>
                    <a:pt x="904970" y="838110"/>
                  </a:lnTo>
                  <a:lnTo>
                    <a:pt x="935244" y="803689"/>
                  </a:lnTo>
                  <a:lnTo>
                    <a:pt x="962456" y="766741"/>
                  </a:lnTo>
                  <a:lnTo>
                    <a:pt x="986417" y="727481"/>
                  </a:lnTo>
                  <a:lnTo>
                    <a:pt x="1006938" y="686125"/>
                  </a:lnTo>
                  <a:lnTo>
                    <a:pt x="1023829" y="642891"/>
                  </a:lnTo>
                  <a:lnTo>
                    <a:pt x="1036902" y="597993"/>
                  </a:lnTo>
                  <a:lnTo>
                    <a:pt x="1045968" y="551648"/>
                  </a:lnTo>
                  <a:lnTo>
                    <a:pt x="1050838" y="504073"/>
                  </a:lnTo>
                  <a:lnTo>
                    <a:pt x="1051323" y="455483"/>
                  </a:lnTo>
                  <a:lnTo>
                    <a:pt x="1047234" y="406095"/>
                  </a:lnTo>
                  <a:lnTo>
                    <a:pt x="1037645" y="353101"/>
                  </a:lnTo>
                  <a:lnTo>
                    <a:pt x="1022861" y="301810"/>
                  </a:lnTo>
                  <a:lnTo>
                    <a:pt x="1002941" y="252399"/>
                  </a:lnTo>
                  <a:lnTo>
                    <a:pt x="977943" y="205041"/>
                  </a:lnTo>
                  <a:lnTo>
                    <a:pt x="956997" y="172569"/>
                  </a:lnTo>
                  <a:lnTo>
                    <a:pt x="933841" y="141881"/>
                  </a:lnTo>
                  <a:lnTo>
                    <a:pt x="908529" y="113026"/>
                  </a:lnTo>
                  <a:lnTo>
                    <a:pt x="881118" y="86055"/>
                  </a:lnTo>
                  <a:lnTo>
                    <a:pt x="877842" y="83070"/>
                  </a:lnTo>
                  <a:lnTo>
                    <a:pt x="877372" y="78079"/>
                  </a:lnTo>
                  <a:lnTo>
                    <a:pt x="880077" y="74574"/>
                  </a:lnTo>
                  <a:lnTo>
                    <a:pt x="910608" y="34950"/>
                  </a:lnTo>
                  <a:lnTo>
                    <a:pt x="914659" y="29692"/>
                  </a:lnTo>
                  <a:lnTo>
                    <a:pt x="911382" y="22021"/>
                  </a:lnTo>
                  <a:lnTo>
                    <a:pt x="904778" y="21323"/>
                  </a:lnTo>
                  <a:lnTo>
                    <a:pt x="706582" y="0"/>
                  </a:lnTo>
                  <a:lnTo>
                    <a:pt x="698134" y="1304"/>
                  </a:lnTo>
                  <a:lnTo>
                    <a:pt x="691788" y="6310"/>
                  </a:lnTo>
                  <a:lnTo>
                    <a:pt x="688549" y="13714"/>
                  </a:lnTo>
                  <a:lnTo>
                    <a:pt x="689424" y="22212"/>
                  </a:lnTo>
                  <a:lnTo>
                    <a:pt x="709414" y="74904"/>
                  </a:lnTo>
                </a:path>
              </a:pathLst>
            </a:custGeom>
            <a:ln w="37973">
              <a:solidFill>
                <a:srgbClr val="F48060"/>
              </a:solidFill>
            </a:ln>
          </p:spPr>
          <p:txBody>
            <a:bodyPr wrap="square" lIns="0" tIns="0" rIns="0" bIns="0" rtlCol="0"/>
            <a:lstStyle/>
            <a:p>
              <a:pPr rtl="0"/>
              <a:endParaRPr dirty="0"/>
            </a:p>
          </p:txBody>
        </p:sp>
        <p:sp>
          <p:nvSpPr>
            <p:cNvPr id="7" name="object 7"/>
            <p:cNvSpPr/>
            <p:nvPr/>
          </p:nvSpPr>
          <p:spPr>
            <a:xfrm>
              <a:off x="2047077" y="327487"/>
              <a:ext cx="0" cy="284480"/>
            </a:xfrm>
            <a:custGeom>
              <a:avLst/>
              <a:gdLst/>
              <a:ahLst/>
              <a:cxnLst/>
              <a:rect l="l" t="t" r="r" b="b"/>
              <a:pathLst>
                <a:path h="284480">
                  <a:moveTo>
                    <a:pt x="0" y="284124"/>
                  </a:moveTo>
                  <a:lnTo>
                    <a:pt x="0" y="0"/>
                  </a:lnTo>
                </a:path>
              </a:pathLst>
            </a:custGeom>
            <a:ln w="37973">
              <a:solidFill>
                <a:srgbClr val="F48060"/>
              </a:solidFill>
            </a:ln>
          </p:spPr>
          <p:txBody>
            <a:bodyPr wrap="square" lIns="0" tIns="0" rIns="0" bIns="0" rtlCol="0"/>
            <a:lstStyle/>
            <a:p>
              <a:pPr rtl="0"/>
              <a:endParaRPr dirty="0"/>
            </a:p>
          </p:txBody>
        </p:sp>
        <p:pic>
          <p:nvPicPr>
            <p:cNvPr id="8" name="object 8"/>
            <p:cNvPicPr/>
            <p:nvPr/>
          </p:nvPicPr>
          <p:blipFill>
            <a:blip r:embed="rId3" cstate="print"/>
            <a:stretch>
              <a:fillRect/>
            </a:stretch>
          </p:blipFill>
          <p:spPr>
            <a:xfrm>
              <a:off x="1862838" y="143248"/>
              <a:ext cx="368477" cy="303263"/>
            </a:xfrm>
            <a:prstGeom prst="rect">
              <a:avLst/>
            </a:prstGeom>
          </p:spPr>
        </p:pic>
      </p:grpSp>
      <p:sp>
        <p:nvSpPr>
          <p:cNvPr id="9" name="object 9"/>
          <p:cNvSpPr/>
          <p:nvPr/>
        </p:nvSpPr>
        <p:spPr>
          <a:xfrm>
            <a:off x="1077404" y="5041900"/>
            <a:ext cx="5799004" cy="532524"/>
          </a:xfrm>
          <a:custGeom>
            <a:avLst/>
            <a:gdLst/>
            <a:ahLst/>
            <a:cxnLst/>
            <a:rect l="l" t="t" r="r" b="b"/>
            <a:pathLst>
              <a:path w="5657215" h="383539">
                <a:moveTo>
                  <a:pt x="5657189" y="0"/>
                </a:moveTo>
                <a:lnTo>
                  <a:pt x="0" y="0"/>
                </a:lnTo>
                <a:lnTo>
                  <a:pt x="0" y="383311"/>
                </a:lnTo>
                <a:lnTo>
                  <a:pt x="5657189" y="383311"/>
                </a:lnTo>
                <a:lnTo>
                  <a:pt x="5657189" y="0"/>
                </a:lnTo>
                <a:close/>
              </a:path>
            </a:pathLst>
          </a:custGeom>
          <a:solidFill>
            <a:srgbClr val="3E8DCC"/>
          </a:solidFill>
        </p:spPr>
        <p:txBody>
          <a:bodyPr wrap="square" lIns="0" tIns="0" rIns="0" bIns="0" rtlCol="0"/>
          <a:lstStyle/>
          <a:p>
            <a:pPr rtl="0"/>
            <a:endParaRPr dirty="0"/>
          </a:p>
        </p:txBody>
      </p:sp>
      <p:sp>
        <p:nvSpPr>
          <p:cNvPr id="11" name="object 11"/>
          <p:cNvSpPr txBox="1"/>
          <p:nvPr/>
        </p:nvSpPr>
        <p:spPr>
          <a:xfrm>
            <a:off x="1085977" y="1460500"/>
            <a:ext cx="5748655" cy="321883"/>
          </a:xfrm>
          <a:prstGeom prst="rect">
            <a:avLst/>
          </a:prstGeom>
          <a:solidFill>
            <a:srgbClr val="F48060"/>
          </a:solidFill>
        </p:spPr>
        <p:txBody>
          <a:bodyPr vert="horz" wrap="square" lIns="0" tIns="90170" rIns="0" bIns="0" rtlCol="0">
            <a:spAutoFit/>
          </a:bodyPr>
          <a:lstStyle/>
          <a:p>
            <a:pPr marL="48895" rtl="0">
              <a:lnSpc>
                <a:spcPct val="100000"/>
              </a:lnSpc>
              <a:spcBef>
                <a:spcPts val="710"/>
              </a:spcBef>
            </a:pPr>
            <a:r>
              <a:rPr lang="tr" sz="1500" b="1">
                <a:solidFill>
                  <a:srgbClr val="FFFFFF"/>
                </a:solidFill>
                <a:latin typeface="Tahoma" panose="020B0604030504040204" pitchFamily="34" charset="0"/>
                <a:cs typeface="+mn-cs"/>
                <a:sym typeface=""/>
              </a:rPr>
              <a:t>KÜRESEL BİR EKONOMİDE REKABET</a:t>
            </a:r>
            <a:endParaRPr lang="en-US" sz="1500" dirty="0">
              <a:latin typeface="Tahoma" panose="020B0604030504040204" pitchFamily="34" charset="0"/>
              <a:cs typeface="+mn-cs"/>
              <a:sym typeface=""/>
            </a:endParaRPr>
          </a:p>
        </p:txBody>
      </p:sp>
      <p:sp>
        <p:nvSpPr>
          <p:cNvPr id="12" name="object 12"/>
          <p:cNvSpPr txBox="1"/>
          <p:nvPr/>
        </p:nvSpPr>
        <p:spPr>
          <a:xfrm>
            <a:off x="1219193" y="1883122"/>
            <a:ext cx="5657215" cy="782265"/>
          </a:xfrm>
          <a:prstGeom prst="rect">
            <a:avLst/>
          </a:prstGeom>
        </p:spPr>
        <p:txBody>
          <a:bodyPr vert="horz" wrap="square" lIns="0" tIns="12700" rIns="0" bIns="0" rtlCol="0">
            <a:spAutoFit/>
          </a:bodyPr>
          <a:lstStyle/>
          <a:p>
            <a:pPr marL="12700">
              <a:spcBef>
                <a:spcPts val="100"/>
              </a:spcBef>
            </a:pPr>
            <a:r>
              <a:rPr lang="tr" sz="1000" b="1">
                <a:solidFill>
                  <a:srgbClr val="F48060"/>
                </a:solidFill>
                <a:latin typeface="Tahoma" panose="020B0604030504040204" pitchFamily="34" charset="0"/>
                <a:cs typeface="+mn-cs"/>
                <a:sym typeface=""/>
              </a:rPr>
              <a:t>Geri dönüştürülmüş hammaddelere yönelik küresel talepteki artış nedeniyle, Türkiye'nin Türk plastik geri dönüşüm endüstrisinin liderliğini ve rekabet gücünü koruyarak stratejik konumunu pekiştirmesi zorunludur. </a:t>
            </a:r>
            <a:r>
              <a:rPr lang="tr" sz="1000" b="1">
                <a:solidFill>
                  <a:srgbClr val="F48060"/>
                </a:solidFill>
                <a:latin typeface="Tahoma" panose="020B0604030504040204" pitchFamily="34" charset="0"/>
                <a:sym typeface=""/>
              </a:rPr>
              <a:t>Bu, yüksek kaliteli geri dönüştürülmüş plastiklerin sürekli ve sürdürülebilir tedarikini sağlamak için çok önemlidir. Bu nedenle politikaların odaklanması gerekenler şunlardır:</a:t>
            </a:r>
            <a:endParaRPr lang="en-US" sz="1000" dirty="0">
              <a:latin typeface="Tahoma" panose="020B0604030504040204" pitchFamily="34" charset="0"/>
              <a:cs typeface="+mn-cs"/>
              <a:sym typeface=""/>
            </a:endParaRPr>
          </a:p>
        </p:txBody>
      </p:sp>
      <p:sp>
        <p:nvSpPr>
          <p:cNvPr id="13" name="object 13"/>
          <p:cNvSpPr txBox="1"/>
          <p:nvPr/>
        </p:nvSpPr>
        <p:spPr>
          <a:xfrm>
            <a:off x="1067300" y="1930793"/>
            <a:ext cx="5786120" cy="320601"/>
          </a:xfrm>
          <a:prstGeom prst="rect">
            <a:avLst/>
          </a:prstGeom>
        </p:spPr>
        <p:txBody>
          <a:bodyPr vert="horz" wrap="square" lIns="0" tIns="12700" rIns="0" bIns="0" rtlCol="0">
            <a:spAutoFit/>
          </a:bodyPr>
          <a:lstStyle/>
          <a:p>
            <a:pPr marL="12700" rtl="0">
              <a:lnSpc>
                <a:spcPct val="100000"/>
              </a:lnSpc>
              <a:spcBef>
                <a:spcPts val="100"/>
              </a:spcBef>
            </a:pPr>
            <a:endParaRPr lang="en-US" sz="1000" dirty="0">
              <a:latin typeface="Tahoma" panose="020B0604030504040204" pitchFamily="34" charset="0"/>
              <a:cs typeface="+mn-cs"/>
              <a:sym typeface=""/>
            </a:endParaRPr>
          </a:p>
        </p:txBody>
      </p:sp>
      <p:pic>
        <p:nvPicPr>
          <p:cNvPr id="16" name="object 16"/>
          <p:cNvPicPr/>
          <p:nvPr/>
        </p:nvPicPr>
        <p:blipFill>
          <a:blip r:embed="rId4" cstate="print"/>
          <a:stretch>
            <a:fillRect/>
          </a:stretch>
        </p:blipFill>
        <p:spPr>
          <a:xfrm>
            <a:off x="1085980" y="2774640"/>
            <a:ext cx="89662" cy="71729"/>
          </a:xfrm>
          <a:prstGeom prst="rect">
            <a:avLst/>
          </a:prstGeom>
        </p:spPr>
      </p:pic>
      <p:sp>
        <p:nvSpPr>
          <p:cNvPr id="17" name="object 17"/>
          <p:cNvSpPr txBox="1"/>
          <p:nvPr/>
        </p:nvSpPr>
        <p:spPr>
          <a:xfrm>
            <a:off x="1238956" y="2719372"/>
            <a:ext cx="2607945" cy="1255728"/>
          </a:xfrm>
          <a:prstGeom prst="rect">
            <a:avLst/>
          </a:prstGeom>
        </p:spPr>
        <p:txBody>
          <a:bodyPr vert="horz" wrap="square" lIns="0" tIns="10160" rIns="0" bIns="0" rtlCol="0">
            <a:spAutoFit/>
          </a:bodyPr>
          <a:lstStyle/>
          <a:p>
            <a:pPr marL="12700" marR="5080" rtl="0">
              <a:lnSpc>
                <a:spcPct val="101899"/>
              </a:lnSpc>
              <a:spcBef>
                <a:spcPts val="80"/>
              </a:spcBef>
            </a:pPr>
            <a:r>
              <a:rPr lang="tr" sz="900" dirty="0">
                <a:solidFill>
                  <a:srgbClr val="414042">
                    <a:lumMod val="100000"/>
                  </a:srgbClr>
                </a:solidFill>
                <a:latin typeface="Times New Roman" panose="02020603050405020304" pitchFamily="18" charset="0"/>
                <a:cs typeface="+mn-cs"/>
                <a:sym typeface=""/>
              </a:rPr>
              <a:t>Türkiye’nin stratejik bir hammaddeye dönüşen atık kaynaklarını ve miktarını arttıracak liberal politikalar belirlerken, çevresel kontrol mekanizmalarını arttırcak bir politika izlemesi</a:t>
            </a:r>
          </a:p>
          <a:p>
            <a:pPr marL="12700" marR="108585" algn="just" rtl="0">
              <a:lnSpc>
                <a:spcPct val="101899"/>
              </a:lnSpc>
              <a:spcBef>
                <a:spcPts val="850"/>
              </a:spcBef>
            </a:pPr>
            <a:r>
              <a:rPr lang="tr" sz="900" dirty="0">
                <a:solidFill>
                  <a:srgbClr val="414042"/>
                </a:solidFill>
                <a:latin typeface="Times New Roman" panose="02020603050405020304" pitchFamily="18" charset="0"/>
                <a:cs typeface="+mn-cs"/>
                <a:sym typeface=""/>
              </a:rPr>
              <a:t>Plastik Geri Dönüşüm sanayinin fiziki yer sorunun çözülmesi , uygun OSB’lerde yer verilmesi ve ülkemizin değişik bölgelerin Plastik Geri Dönüşüm OSB ve Endüstri Bölgeleri kurulması.</a:t>
            </a:r>
            <a:endParaRPr lang="en-US" sz="900" dirty="0">
              <a:latin typeface="Times New Roman" panose="02020603050405020304" pitchFamily="18" charset="0"/>
              <a:cs typeface="+mn-cs"/>
              <a:sym typeface=""/>
            </a:endParaRPr>
          </a:p>
        </p:txBody>
      </p:sp>
      <p:pic>
        <p:nvPicPr>
          <p:cNvPr id="18" name="object 18"/>
          <p:cNvPicPr/>
          <p:nvPr/>
        </p:nvPicPr>
        <p:blipFill>
          <a:blip r:embed="rId4" cstate="print"/>
          <a:stretch>
            <a:fillRect/>
          </a:stretch>
        </p:blipFill>
        <p:spPr>
          <a:xfrm>
            <a:off x="1085980" y="3441440"/>
            <a:ext cx="89662" cy="71729"/>
          </a:xfrm>
          <a:prstGeom prst="rect">
            <a:avLst/>
          </a:prstGeom>
        </p:spPr>
      </p:pic>
      <p:pic>
        <p:nvPicPr>
          <p:cNvPr id="19" name="object 19"/>
          <p:cNvPicPr/>
          <p:nvPr/>
        </p:nvPicPr>
        <p:blipFill>
          <a:blip r:embed="rId5" cstate="print"/>
          <a:stretch>
            <a:fillRect/>
          </a:stretch>
        </p:blipFill>
        <p:spPr>
          <a:xfrm>
            <a:off x="4088992" y="2774640"/>
            <a:ext cx="89662" cy="71729"/>
          </a:xfrm>
          <a:prstGeom prst="rect">
            <a:avLst/>
          </a:prstGeom>
        </p:spPr>
      </p:pic>
      <p:sp>
        <p:nvSpPr>
          <p:cNvPr id="20" name="object 20"/>
          <p:cNvSpPr txBox="1"/>
          <p:nvPr/>
        </p:nvSpPr>
        <p:spPr>
          <a:xfrm>
            <a:off x="4241967" y="2719372"/>
            <a:ext cx="2557780" cy="965008"/>
          </a:xfrm>
          <a:prstGeom prst="rect">
            <a:avLst/>
          </a:prstGeom>
        </p:spPr>
        <p:txBody>
          <a:bodyPr vert="horz" wrap="square" lIns="0" tIns="10160" rIns="0" bIns="0" rtlCol="0">
            <a:spAutoFit/>
          </a:bodyPr>
          <a:lstStyle/>
          <a:p>
            <a:pPr marL="12700" marR="5080">
              <a:lnSpc>
                <a:spcPct val="101899"/>
              </a:lnSpc>
              <a:spcBef>
                <a:spcPts val="80"/>
              </a:spcBef>
            </a:pPr>
            <a:r>
              <a:rPr lang="tr" sz="900">
                <a:solidFill>
                  <a:srgbClr val="414042">
                    <a:lumMod val="100000"/>
                  </a:srgbClr>
                </a:solidFill>
                <a:latin typeface="Times New Roman" panose="02020603050405020304" pitchFamily="18" charset="0"/>
                <a:sym typeface=""/>
              </a:rPr>
              <a:t>Türk plastik Geri Dönüşüm Sanayinin kamu tarafından üst düzeyde teşvik edilmesi</a:t>
            </a:r>
          </a:p>
          <a:p>
            <a:pPr marL="12700" marR="365760">
              <a:lnSpc>
                <a:spcPct val="101899"/>
              </a:lnSpc>
              <a:spcBef>
                <a:spcPts val="850"/>
              </a:spcBef>
            </a:pPr>
            <a:r>
              <a:rPr lang="tr" sz="900">
                <a:solidFill>
                  <a:srgbClr val="414042"/>
                </a:solidFill>
                <a:latin typeface="Times New Roman" panose="02020603050405020304" pitchFamily="18" charset="0"/>
                <a:sym typeface=""/>
              </a:rPr>
              <a:t>Türk Plastik geri dönüştürücülerinin rekabet gücünü olumsuz yönde etkileyen yüksek enerji maliyetleri ve piyasa fiyat dalgalanmalarının ele alınması.</a:t>
            </a:r>
            <a:endParaRPr lang="en-US" sz="900" dirty="0">
              <a:latin typeface="Times New Roman" panose="02020603050405020304" pitchFamily="18" charset="0"/>
              <a:sym typeface=""/>
            </a:endParaRPr>
          </a:p>
        </p:txBody>
      </p:sp>
      <p:pic>
        <p:nvPicPr>
          <p:cNvPr id="21" name="object 21"/>
          <p:cNvPicPr/>
          <p:nvPr/>
        </p:nvPicPr>
        <p:blipFill>
          <a:blip r:embed="rId6" cstate="print"/>
          <a:stretch>
            <a:fillRect/>
          </a:stretch>
        </p:blipFill>
        <p:spPr>
          <a:xfrm>
            <a:off x="4088992" y="3162040"/>
            <a:ext cx="89662" cy="71729"/>
          </a:xfrm>
          <a:prstGeom prst="rect">
            <a:avLst/>
          </a:prstGeom>
        </p:spPr>
      </p:pic>
      <p:sp>
        <p:nvSpPr>
          <p:cNvPr id="22" name="object 22"/>
          <p:cNvSpPr txBox="1"/>
          <p:nvPr/>
        </p:nvSpPr>
        <p:spPr>
          <a:xfrm>
            <a:off x="1167751" y="5080073"/>
            <a:ext cx="5093970" cy="474489"/>
          </a:xfrm>
          <a:prstGeom prst="rect">
            <a:avLst/>
          </a:prstGeom>
        </p:spPr>
        <p:txBody>
          <a:bodyPr vert="horz" wrap="square" lIns="0" tIns="12700" rIns="0" bIns="0" rtlCol="0">
            <a:spAutoFit/>
          </a:bodyPr>
          <a:lstStyle/>
          <a:p>
            <a:pPr marL="12700" rtl="0">
              <a:lnSpc>
                <a:spcPct val="100000"/>
              </a:lnSpc>
              <a:spcBef>
                <a:spcPts val="100"/>
              </a:spcBef>
            </a:pPr>
            <a:r>
              <a:rPr lang="tr" sz="1500" b="1">
                <a:solidFill>
                  <a:srgbClr val="FFFFFF"/>
                </a:solidFill>
                <a:latin typeface="Tahoma" panose="020B0604030504040204" pitchFamily="34" charset="0"/>
                <a:cs typeface="+mn-cs"/>
                <a:sym typeface=""/>
              </a:rPr>
              <a:t>YATIRIMLARI VE SÜRDÜRÜLEBİLİR FİNANSMANI GÜÇLENDİRMEK</a:t>
            </a:r>
            <a:endParaRPr lang="en-US" sz="1500" dirty="0">
              <a:latin typeface="Tahoma" panose="020B0604030504040204" pitchFamily="34" charset="0"/>
              <a:cs typeface="+mn-cs"/>
              <a:sym typeface=""/>
            </a:endParaRPr>
          </a:p>
        </p:txBody>
      </p:sp>
      <p:sp>
        <p:nvSpPr>
          <p:cNvPr id="23" name="object 23"/>
          <p:cNvSpPr txBox="1"/>
          <p:nvPr/>
        </p:nvSpPr>
        <p:spPr>
          <a:xfrm>
            <a:off x="1219477" y="5674115"/>
            <a:ext cx="5695315" cy="677621"/>
          </a:xfrm>
          <a:prstGeom prst="rect">
            <a:avLst/>
          </a:prstGeom>
        </p:spPr>
        <p:txBody>
          <a:bodyPr vert="horz" wrap="square" lIns="0" tIns="12700" rIns="0" bIns="0" rtlCol="0">
            <a:spAutoFit/>
          </a:bodyPr>
          <a:lstStyle/>
          <a:p>
            <a:pPr marL="12700" marR="5080" algn="just" rtl="0">
              <a:lnSpc>
                <a:spcPct val="108300"/>
              </a:lnSpc>
              <a:spcBef>
                <a:spcPts val="100"/>
              </a:spcBef>
            </a:pPr>
            <a:r>
              <a:rPr lang="tr" sz="1000" b="1">
                <a:solidFill>
                  <a:srgbClr val="3E8DCC"/>
                </a:solidFill>
                <a:latin typeface="Tahoma" panose="020B0604030504040204" pitchFamily="34" charset="0"/>
                <a:cs typeface="+mn-cs"/>
                <a:sym typeface=""/>
              </a:rPr>
              <a:t>Türkiye'deki geri dönüşüm altyapısını büyütme gerekliliği, pazarın belirsizlikleri ile birleştiğinde, sektöre mali destek sağlayan önlemler ve araçlara olan ihtiyacı arttırmaktadır. Geri dönüşümcülere finansal istikrar sağlamak için mevzuatın öncelik vermesi gerekenler:</a:t>
            </a:r>
            <a:endParaRPr lang="en-US" sz="1000" dirty="0">
              <a:latin typeface="Tahoma" panose="020B0604030504040204" pitchFamily="34" charset="0"/>
              <a:cs typeface="+mn-cs"/>
              <a:sym typeface=""/>
            </a:endParaRPr>
          </a:p>
        </p:txBody>
      </p:sp>
      <p:pic>
        <p:nvPicPr>
          <p:cNvPr id="24" name="object 24"/>
          <p:cNvPicPr/>
          <p:nvPr/>
        </p:nvPicPr>
        <p:blipFill>
          <a:blip r:embed="rId7" cstate="print"/>
          <a:stretch>
            <a:fillRect/>
          </a:stretch>
        </p:blipFill>
        <p:spPr>
          <a:xfrm>
            <a:off x="1105529" y="6485021"/>
            <a:ext cx="89662" cy="71729"/>
          </a:xfrm>
          <a:prstGeom prst="rect">
            <a:avLst/>
          </a:prstGeom>
        </p:spPr>
      </p:pic>
      <p:sp>
        <p:nvSpPr>
          <p:cNvPr id="25" name="object 25"/>
          <p:cNvSpPr txBox="1"/>
          <p:nvPr/>
        </p:nvSpPr>
        <p:spPr>
          <a:xfrm>
            <a:off x="1264136" y="6429753"/>
            <a:ext cx="2565400" cy="1953805"/>
          </a:xfrm>
          <a:prstGeom prst="rect">
            <a:avLst/>
          </a:prstGeom>
        </p:spPr>
        <p:txBody>
          <a:bodyPr vert="horz" wrap="square" lIns="0" tIns="10160" rIns="0" bIns="0" rtlCol="0">
            <a:spAutoFit/>
          </a:bodyPr>
          <a:lstStyle/>
          <a:p>
            <a:pPr marL="12700" marR="51435" rtl="0">
              <a:lnSpc>
                <a:spcPct val="101899"/>
              </a:lnSpc>
              <a:spcBef>
                <a:spcPts val="80"/>
              </a:spcBef>
            </a:pPr>
            <a:r>
              <a:rPr lang="tr" sz="900" dirty="0">
                <a:solidFill>
                  <a:srgbClr val="414042">
                    <a:lumMod val="100000"/>
                  </a:srgbClr>
                </a:solidFill>
                <a:latin typeface="Times New Roman" panose="02020603050405020304" pitchFamily="18" charset="0"/>
                <a:cs typeface="+mn-cs"/>
                <a:sym typeface=""/>
              </a:rPr>
              <a:t>Türkiye geri dönüşüm altyapısını ve kapasitesini arttırmak, plastik atıkların ayrı toplanmasını ve kaliteli ayrıştırılmasını iyileştirmek için geri dönüşüm altyapısına yapılan yatırımların sürekli desteklenmesi </a:t>
            </a:r>
            <a:r>
              <a:rPr lang="tr-TR" sz="900" dirty="0">
                <a:solidFill>
                  <a:srgbClr val="414042">
                    <a:lumMod val="100000"/>
                  </a:srgbClr>
                </a:solidFill>
                <a:latin typeface="Times New Roman" panose="02020603050405020304" pitchFamily="18" charset="0"/>
                <a:cs typeface="+mn-cs"/>
                <a:sym typeface=""/>
              </a:rPr>
              <a:t>olmalıdır. </a:t>
            </a:r>
            <a:r>
              <a:rPr lang="tr" sz="900" dirty="0">
                <a:solidFill>
                  <a:srgbClr val="414042">
                    <a:lumMod val="100000"/>
                  </a:srgbClr>
                </a:solidFill>
                <a:latin typeface="Times New Roman" panose="02020603050405020304" pitchFamily="18" charset="0"/>
                <a:cs typeface="+mn-cs"/>
                <a:sym typeface=""/>
              </a:rPr>
              <a:t> Bu yatırımlar, Türk plastik geri dönüşüm endüstrisinin yasal hedeflere ulaşması için esastır.</a:t>
            </a:r>
          </a:p>
          <a:p>
            <a:pPr marL="32384" marR="5080" rtl="0">
              <a:lnSpc>
                <a:spcPct val="101899"/>
              </a:lnSpc>
              <a:spcBef>
                <a:spcPts val="850"/>
              </a:spcBef>
            </a:pPr>
            <a:r>
              <a:rPr lang="tr" sz="900" dirty="0">
                <a:solidFill>
                  <a:srgbClr val="414042"/>
                </a:solidFill>
                <a:latin typeface="Times New Roman" panose="02020603050405020304" pitchFamily="18" charset="0"/>
                <a:cs typeface="+mn-cs"/>
                <a:sym typeface=""/>
              </a:rPr>
              <a:t>Geri dönüştürülmüş malzemelerle plastik ürünlerin ve ambalajların üretimini </a:t>
            </a:r>
            <a:r>
              <a:rPr lang="tr-TR" sz="900" dirty="0">
                <a:solidFill>
                  <a:srgbClr val="414042"/>
                </a:solidFill>
                <a:latin typeface="Times New Roman" panose="02020603050405020304" pitchFamily="18" charset="0"/>
                <a:cs typeface="+mn-cs"/>
                <a:sym typeface=""/>
              </a:rPr>
              <a:t>hali hazırda</a:t>
            </a:r>
            <a:r>
              <a:rPr lang="tr" sz="900" dirty="0">
                <a:solidFill>
                  <a:srgbClr val="414042"/>
                </a:solidFill>
                <a:latin typeface="Times New Roman" panose="02020603050405020304" pitchFamily="18" charset="0"/>
                <a:cs typeface="+mn-cs"/>
                <a:sym typeface=""/>
              </a:rPr>
              <a:t> yeşil bir faaliyet olarak kabul eden ve geri dönüşümü daha da destekleyecek ek döngüsel ekonomi faaliyetlerini kapsamaya çalışan ’</a:t>
            </a:r>
            <a:r>
              <a:rPr lang="tr-TR" sz="900" dirty="0">
                <a:solidFill>
                  <a:srgbClr val="414042"/>
                </a:solidFill>
                <a:latin typeface="Times New Roman" panose="02020603050405020304" pitchFamily="18" charset="0"/>
                <a:cs typeface="+mn-cs"/>
                <a:sym typeface=""/>
              </a:rPr>
              <a:t>yeşil finansman’</a:t>
            </a:r>
            <a:r>
              <a:rPr lang="tr" sz="900" dirty="0">
                <a:solidFill>
                  <a:srgbClr val="414042"/>
                </a:solidFill>
                <a:latin typeface="Times New Roman" panose="02020603050405020304" pitchFamily="18" charset="0"/>
                <a:cs typeface="+mn-cs"/>
                <a:sym typeface=""/>
              </a:rPr>
              <a:t> yasal çerçevesinin etkin bir şekilde uygulanmas</a:t>
            </a:r>
            <a:r>
              <a:rPr lang="tr-TR" sz="900" dirty="0">
                <a:solidFill>
                  <a:srgbClr val="414042"/>
                </a:solidFill>
                <a:latin typeface="Times New Roman" panose="02020603050405020304" pitchFamily="18" charset="0"/>
                <a:cs typeface="+mn-cs"/>
                <a:sym typeface=""/>
              </a:rPr>
              <a:t>ı sağlanmalıdır.</a:t>
            </a:r>
            <a:endParaRPr lang="en-US" sz="900" dirty="0">
              <a:latin typeface="Times New Roman" panose="02020603050405020304" pitchFamily="18" charset="0"/>
              <a:cs typeface="+mn-cs"/>
              <a:sym typeface=""/>
            </a:endParaRPr>
          </a:p>
        </p:txBody>
      </p:sp>
      <p:pic>
        <p:nvPicPr>
          <p:cNvPr id="26" name="object 26"/>
          <p:cNvPicPr/>
          <p:nvPr/>
        </p:nvPicPr>
        <p:blipFill>
          <a:blip r:embed="rId7" cstate="print"/>
          <a:stretch>
            <a:fillRect/>
          </a:stretch>
        </p:blipFill>
        <p:spPr>
          <a:xfrm>
            <a:off x="1105529" y="7431220"/>
            <a:ext cx="89662" cy="71729"/>
          </a:xfrm>
          <a:prstGeom prst="rect">
            <a:avLst/>
          </a:prstGeom>
        </p:spPr>
      </p:pic>
      <p:pic>
        <p:nvPicPr>
          <p:cNvPr id="27" name="object 27"/>
          <p:cNvPicPr/>
          <p:nvPr/>
        </p:nvPicPr>
        <p:blipFill>
          <a:blip r:embed="rId8" cstate="print"/>
          <a:stretch>
            <a:fillRect/>
          </a:stretch>
        </p:blipFill>
        <p:spPr>
          <a:xfrm>
            <a:off x="4141529" y="6476090"/>
            <a:ext cx="89662" cy="71729"/>
          </a:xfrm>
          <a:prstGeom prst="rect">
            <a:avLst/>
          </a:prstGeom>
        </p:spPr>
      </p:pic>
      <p:sp>
        <p:nvSpPr>
          <p:cNvPr id="28" name="object 28"/>
          <p:cNvSpPr txBox="1"/>
          <p:nvPr/>
        </p:nvSpPr>
        <p:spPr>
          <a:xfrm>
            <a:off x="4294505" y="6420822"/>
            <a:ext cx="2607945" cy="971228"/>
          </a:xfrm>
          <a:prstGeom prst="rect">
            <a:avLst/>
          </a:prstGeom>
        </p:spPr>
        <p:txBody>
          <a:bodyPr vert="horz" wrap="square" lIns="0" tIns="10160" rIns="0" bIns="0" rtlCol="0">
            <a:spAutoFit/>
          </a:bodyPr>
          <a:lstStyle/>
          <a:p>
            <a:pPr marL="12700" marR="78740" rtl="0">
              <a:lnSpc>
                <a:spcPct val="101899"/>
              </a:lnSpc>
              <a:spcBef>
                <a:spcPts val="80"/>
              </a:spcBef>
            </a:pPr>
            <a:r>
              <a:rPr lang="tr" sz="900" dirty="0">
                <a:solidFill>
                  <a:srgbClr val="414042">
                    <a:lumMod val="100000"/>
                  </a:srgbClr>
                </a:solidFill>
                <a:latin typeface="Times New Roman" panose="02020603050405020304" pitchFamily="18" charset="0"/>
                <a:cs typeface="+mn-cs"/>
                <a:sym typeface=""/>
              </a:rPr>
              <a:t>Depozito (DİS) sistemlerinin uygulamaları, daha fazla atık akışını ve sektörünü kapsayacak şekilde </a:t>
            </a:r>
            <a:r>
              <a:rPr lang="tr-TR" sz="900" dirty="0">
                <a:solidFill>
                  <a:srgbClr val="414042">
                    <a:lumMod val="100000"/>
                  </a:srgbClr>
                </a:solidFill>
                <a:latin typeface="Times New Roman" panose="02020603050405020304" pitchFamily="18" charset="0"/>
                <a:cs typeface="+mn-cs"/>
                <a:sym typeface=""/>
              </a:rPr>
              <a:t>genişletilmelidir.</a:t>
            </a:r>
            <a:endParaRPr lang="tr" sz="900" dirty="0">
              <a:solidFill>
                <a:srgbClr val="414042">
                  <a:lumMod val="100000"/>
                </a:srgbClr>
              </a:solidFill>
              <a:latin typeface="Times New Roman" panose="02020603050405020304" pitchFamily="18" charset="0"/>
              <a:cs typeface="+mn-cs"/>
              <a:sym typeface=""/>
            </a:endParaRPr>
          </a:p>
          <a:p>
            <a:pPr marL="12700" marR="5080" rtl="0">
              <a:lnSpc>
                <a:spcPct val="106500"/>
              </a:lnSpc>
              <a:spcBef>
                <a:spcPts val="800"/>
              </a:spcBef>
            </a:pPr>
            <a:r>
              <a:rPr lang="tr" sz="900" dirty="0">
                <a:solidFill>
                  <a:srgbClr val="414042"/>
                </a:solidFill>
                <a:latin typeface="Times New Roman" panose="02020603050405020304" pitchFamily="18" charset="0"/>
                <a:cs typeface="+mn-cs"/>
                <a:sym typeface=""/>
              </a:rPr>
              <a:t>Döngüsel iş modellerinin benimsenmesini daha da teşvik etmek için kamu ihale politikalarının potansiyelinde</a:t>
            </a:r>
            <a:r>
              <a:rPr lang="tr-TR" sz="900" dirty="0">
                <a:solidFill>
                  <a:srgbClr val="414042"/>
                </a:solidFill>
                <a:latin typeface="Times New Roman" panose="02020603050405020304" pitchFamily="18" charset="0"/>
                <a:cs typeface="+mn-cs"/>
                <a:sym typeface=""/>
              </a:rPr>
              <a:t>n yararlanmalıdır.</a:t>
            </a:r>
            <a:endParaRPr lang="en-US" sz="900" dirty="0">
              <a:latin typeface="Times New Roman" panose="02020603050405020304" pitchFamily="18" charset="0"/>
              <a:cs typeface="+mn-cs"/>
              <a:sym typeface=""/>
            </a:endParaRPr>
          </a:p>
        </p:txBody>
      </p:sp>
      <p:pic>
        <p:nvPicPr>
          <p:cNvPr id="29" name="object 29"/>
          <p:cNvPicPr/>
          <p:nvPr/>
        </p:nvPicPr>
        <p:blipFill>
          <a:blip r:embed="rId8" cstate="print"/>
          <a:stretch>
            <a:fillRect/>
          </a:stretch>
        </p:blipFill>
        <p:spPr>
          <a:xfrm>
            <a:off x="4141529" y="7003190"/>
            <a:ext cx="89662" cy="71729"/>
          </a:xfrm>
          <a:prstGeom prst="rect">
            <a:avLst/>
          </a:prstGeom>
        </p:spPr>
      </p:pic>
      <p:sp>
        <p:nvSpPr>
          <p:cNvPr id="32" name="object 32"/>
          <p:cNvSpPr txBox="1"/>
          <p:nvPr/>
        </p:nvSpPr>
        <p:spPr>
          <a:xfrm>
            <a:off x="1073275" y="8938417"/>
            <a:ext cx="5433695" cy="166712"/>
          </a:xfrm>
          <a:prstGeom prst="rect">
            <a:avLst/>
          </a:prstGeom>
        </p:spPr>
        <p:txBody>
          <a:bodyPr vert="horz" wrap="square" lIns="0" tIns="12700" rIns="0" bIns="0" rtlCol="0">
            <a:spAutoFit/>
          </a:bodyPr>
          <a:lstStyle/>
          <a:p>
            <a:pPr marL="12700" rtl="0">
              <a:lnSpc>
                <a:spcPct val="100000"/>
              </a:lnSpc>
              <a:spcBef>
                <a:spcPts val="100"/>
              </a:spcBef>
            </a:pPr>
            <a:r>
              <a:rPr lang="tr" sz="1000" b="1">
                <a:solidFill>
                  <a:srgbClr val="69C4A0"/>
                </a:solidFill>
                <a:latin typeface="Tahoma" panose="020B0604030504040204" pitchFamily="34" charset="0"/>
                <a:cs typeface="+mn-cs"/>
                <a:sym typeface=""/>
              </a:rPr>
              <a:t> </a:t>
            </a:r>
            <a:endParaRPr lang="en-US" sz="1000" dirty="0">
              <a:latin typeface="Tahoma" panose="020B0604030504040204" pitchFamily="34" charset="0"/>
              <a:cs typeface="+mn-cs"/>
              <a:sym typeface=""/>
            </a:endParaRPr>
          </a:p>
        </p:txBody>
      </p:sp>
      <p:grpSp>
        <p:nvGrpSpPr>
          <p:cNvPr id="41" name="object 41"/>
          <p:cNvGrpSpPr/>
          <p:nvPr/>
        </p:nvGrpSpPr>
        <p:grpSpPr>
          <a:xfrm>
            <a:off x="5284443" y="3607982"/>
            <a:ext cx="1142365" cy="1135380"/>
            <a:chOff x="5284443" y="3607982"/>
            <a:chExt cx="1142365" cy="1135380"/>
          </a:xfrm>
        </p:grpSpPr>
        <p:sp>
          <p:nvSpPr>
            <p:cNvPr id="42" name="object 42"/>
            <p:cNvSpPr/>
            <p:nvPr/>
          </p:nvSpPr>
          <p:spPr>
            <a:xfrm>
              <a:off x="5284432" y="3607993"/>
              <a:ext cx="1142365" cy="1135380"/>
            </a:xfrm>
            <a:custGeom>
              <a:avLst/>
              <a:gdLst/>
              <a:ahLst/>
              <a:cxnLst/>
              <a:rect l="l" t="t" r="r" b="b"/>
              <a:pathLst>
                <a:path w="1142364" h="1135379">
                  <a:moveTo>
                    <a:pt x="1074750" y="249809"/>
                  </a:moveTo>
                  <a:lnTo>
                    <a:pt x="1068146" y="201129"/>
                  </a:lnTo>
                  <a:lnTo>
                    <a:pt x="1049540" y="157353"/>
                  </a:lnTo>
                  <a:lnTo>
                    <a:pt x="1041234" y="146672"/>
                  </a:lnTo>
                  <a:lnTo>
                    <a:pt x="1041234" y="249809"/>
                  </a:lnTo>
                  <a:lnTo>
                    <a:pt x="1033526" y="297180"/>
                  </a:lnTo>
                  <a:lnTo>
                    <a:pt x="1012088" y="338340"/>
                  </a:lnTo>
                  <a:lnTo>
                    <a:pt x="979424" y="370840"/>
                  </a:lnTo>
                  <a:lnTo>
                    <a:pt x="938022" y="392150"/>
                  </a:lnTo>
                  <a:lnTo>
                    <a:pt x="890409" y="399808"/>
                  </a:lnTo>
                  <a:lnTo>
                    <a:pt x="842784" y="392150"/>
                  </a:lnTo>
                  <a:lnTo>
                    <a:pt x="801382" y="370840"/>
                  </a:lnTo>
                  <a:lnTo>
                    <a:pt x="768718" y="338340"/>
                  </a:lnTo>
                  <a:lnTo>
                    <a:pt x="747280" y="297180"/>
                  </a:lnTo>
                  <a:lnTo>
                    <a:pt x="739584" y="249809"/>
                  </a:lnTo>
                  <a:lnTo>
                    <a:pt x="747280" y="202450"/>
                  </a:lnTo>
                  <a:lnTo>
                    <a:pt x="768718" y="161290"/>
                  </a:lnTo>
                  <a:lnTo>
                    <a:pt x="801382" y="128790"/>
                  </a:lnTo>
                  <a:lnTo>
                    <a:pt x="842784" y="107480"/>
                  </a:lnTo>
                  <a:lnTo>
                    <a:pt x="890409" y="99809"/>
                  </a:lnTo>
                  <a:lnTo>
                    <a:pt x="938022" y="107480"/>
                  </a:lnTo>
                  <a:lnTo>
                    <a:pt x="979424" y="128790"/>
                  </a:lnTo>
                  <a:lnTo>
                    <a:pt x="1012088" y="161290"/>
                  </a:lnTo>
                  <a:lnTo>
                    <a:pt x="1033526" y="202450"/>
                  </a:lnTo>
                  <a:lnTo>
                    <a:pt x="1041234" y="249809"/>
                  </a:lnTo>
                  <a:lnTo>
                    <a:pt x="1041234" y="146672"/>
                  </a:lnTo>
                  <a:lnTo>
                    <a:pt x="994130" y="99809"/>
                  </a:lnTo>
                  <a:lnTo>
                    <a:pt x="939355" y="73037"/>
                  </a:lnTo>
                  <a:lnTo>
                    <a:pt x="890409" y="66471"/>
                  </a:lnTo>
                  <a:lnTo>
                    <a:pt x="841451" y="73037"/>
                  </a:lnTo>
                  <a:lnTo>
                    <a:pt x="797433" y="91541"/>
                  </a:lnTo>
                  <a:lnTo>
                    <a:pt x="760120" y="120230"/>
                  </a:lnTo>
                  <a:lnTo>
                    <a:pt x="731266" y="157353"/>
                  </a:lnTo>
                  <a:lnTo>
                    <a:pt x="712660" y="201129"/>
                  </a:lnTo>
                  <a:lnTo>
                    <a:pt x="706069" y="249809"/>
                  </a:lnTo>
                  <a:lnTo>
                    <a:pt x="712660" y="298500"/>
                  </a:lnTo>
                  <a:lnTo>
                    <a:pt x="731266" y="342277"/>
                  </a:lnTo>
                  <a:lnTo>
                    <a:pt x="760120" y="379387"/>
                  </a:lnTo>
                  <a:lnTo>
                    <a:pt x="797433" y="408089"/>
                  </a:lnTo>
                  <a:lnTo>
                    <a:pt x="841451" y="426593"/>
                  </a:lnTo>
                  <a:lnTo>
                    <a:pt x="890409" y="433146"/>
                  </a:lnTo>
                  <a:lnTo>
                    <a:pt x="939355" y="426593"/>
                  </a:lnTo>
                  <a:lnTo>
                    <a:pt x="983373" y="408089"/>
                  </a:lnTo>
                  <a:lnTo>
                    <a:pt x="994130" y="399808"/>
                  </a:lnTo>
                  <a:lnTo>
                    <a:pt x="1020686" y="379387"/>
                  </a:lnTo>
                  <a:lnTo>
                    <a:pt x="1049540" y="342277"/>
                  </a:lnTo>
                  <a:lnTo>
                    <a:pt x="1068146" y="298500"/>
                  </a:lnTo>
                  <a:lnTo>
                    <a:pt x="1074750" y="249809"/>
                  </a:lnTo>
                  <a:close/>
                </a:path>
                <a:path w="1142364" h="1135379">
                  <a:moveTo>
                    <a:pt x="1141768" y="250190"/>
                  </a:moveTo>
                  <a:lnTo>
                    <a:pt x="1137716" y="205740"/>
                  </a:lnTo>
                  <a:lnTo>
                    <a:pt x="1126020" y="163830"/>
                  </a:lnTo>
                  <a:lnTo>
                    <a:pt x="1108252" y="126263"/>
                  </a:lnTo>
                  <a:lnTo>
                    <a:pt x="1108252" y="250190"/>
                  </a:lnTo>
                  <a:lnTo>
                    <a:pt x="1104074" y="293370"/>
                  </a:lnTo>
                  <a:lnTo>
                    <a:pt x="1091806" y="334010"/>
                  </a:lnTo>
                  <a:lnTo>
                    <a:pt x="1071829" y="370840"/>
                  </a:lnTo>
                  <a:lnTo>
                    <a:pt x="1044562" y="403860"/>
                  </a:lnTo>
                  <a:lnTo>
                    <a:pt x="890397" y="553720"/>
                  </a:lnTo>
                  <a:lnTo>
                    <a:pt x="736295" y="403860"/>
                  </a:lnTo>
                  <a:lnTo>
                    <a:pt x="713193" y="375920"/>
                  </a:lnTo>
                  <a:lnTo>
                    <a:pt x="708990" y="370840"/>
                  </a:lnTo>
                  <a:lnTo>
                    <a:pt x="689013" y="334010"/>
                  </a:lnTo>
                  <a:lnTo>
                    <a:pt x="676732" y="293370"/>
                  </a:lnTo>
                  <a:lnTo>
                    <a:pt x="672541" y="250190"/>
                  </a:lnTo>
                  <a:lnTo>
                    <a:pt x="678307" y="200660"/>
                  </a:lnTo>
                  <a:lnTo>
                    <a:pt x="694728" y="154940"/>
                  </a:lnTo>
                  <a:lnTo>
                    <a:pt x="720471" y="115570"/>
                  </a:lnTo>
                  <a:lnTo>
                    <a:pt x="754227" y="81280"/>
                  </a:lnTo>
                  <a:lnTo>
                    <a:pt x="794677" y="55880"/>
                  </a:lnTo>
                  <a:lnTo>
                    <a:pt x="840511" y="39370"/>
                  </a:lnTo>
                  <a:lnTo>
                    <a:pt x="890397" y="34290"/>
                  </a:lnTo>
                  <a:lnTo>
                    <a:pt x="940295" y="39370"/>
                  </a:lnTo>
                  <a:lnTo>
                    <a:pt x="986129" y="55880"/>
                  </a:lnTo>
                  <a:lnTo>
                    <a:pt x="1026579" y="81280"/>
                  </a:lnTo>
                  <a:lnTo>
                    <a:pt x="1060335" y="115570"/>
                  </a:lnTo>
                  <a:lnTo>
                    <a:pt x="1086078" y="154940"/>
                  </a:lnTo>
                  <a:lnTo>
                    <a:pt x="1102499" y="200660"/>
                  </a:lnTo>
                  <a:lnTo>
                    <a:pt x="1108252" y="250190"/>
                  </a:lnTo>
                  <a:lnTo>
                    <a:pt x="1108252" y="126263"/>
                  </a:lnTo>
                  <a:lnTo>
                    <a:pt x="1082586" y="88900"/>
                  </a:lnTo>
                  <a:lnTo>
                    <a:pt x="1052271" y="59690"/>
                  </a:lnTo>
                  <a:lnTo>
                    <a:pt x="1017181" y="34290"/>
                  </a:lnTo>
                  <a:lnTo>
                    <a:pt x="978027" y="16510"/>
                  </a:lnTo>
                  <a:lnTo>
                    <a:pt x="935532" y="5080"/>
                  </a:lnTo>
                  <a:lnTo>
                    <a:pt x="890397" y="0"/>
                  </a:lnTo>
                  <a:lnTo>
                    <a:pt x="856640" y="2540"/>
                  </a:lnTo>
                  <a:lnTo>
                    <a:pt x="824230" y="8890"/>
                  </a:lnTo>
                  <a:lnTo>
                    <a:pt x="793457" y="20320"/>
                  </a:lnTo>
                  <a:lnTo>
                    <a:pt x="764628" y="34290"/>
                  </a:lnTo>
                  <a:lnTo>
                    <a:pt x="717524" y="19050"/>
                  </a:lnTo>
                  <a:lnTo>
                    <a:pt x="669417" y="8890"/>
                  </a:lnTo>
                  <a:lnTo>
                    <a:pt x="620483" y="2540"/>
                  </a:lnTo>
                  <a:lnTo>
                    <a:pt x="570877" y="0"/>
                  </a:lnTo>
                  <a:lnTo>
                    <a:pt x="520433" y="2540"/>
                  </a:lnTo>
                  <a:lnTo>
                    <a:pt x="470865" y="8890"/>
                  </a:lnTo>
                  <a:lnTo>
                    <a:pt x="422414" y="20320"/>
                  </a:lnTo>
                  <a:lnTo>
                    <a:pt x="375297" y="34290"/>
                  </a:lnTo>
                  <a:lnTo>
                    <a:pt x="329717" y="53340"/>
                  </a:lnTo>
                  <a:lnTo>
                    <a:pt x="285902" y="76200"/>
                  </a:lnTo>
                  <a:lnTo>
                    <a:pt x="244068" y="102870"/>
                  </a:lnTo>
                  <a:lnTo>
                    <a:pt x="204431" y="133350"/>
                  </a:lnTo>
                  <a:lnTo>
                    <a:pt x="167208" y="166370"/>
                  </a:lnTo>
                  <a:lnTo>
                    <a:pt x="133083" y="203200"/>
                  </a:lnTo>
                  <a:lnTo>
                    <a:pt x="102616" y="242570"/>
                  </a:lnTo>
                  <a:lnTo>
                    <a:pt x="75933" y="284480"/>
                  </a:lnTo>
                  <a:lnTo>
                    <a:pt x="53111" y="328930"/>
                  </a:lnTo>
                  <a:lnTo>
                    <a:pt x="34226" y="373380"/>
                  </a:lnTo>
                  <a:lnTo>
                    <a:pt x="19392" y="420370"/>
                  </a:lnTo>
                  <a:lnTo>
                    <a:pt x="8686" y="468630"/>
                  </a:lnTo>
                  <a:lnTo>
                    <a:pt x="2184" y="518160"/>
                  </a:lnTo>
                  <a:lnTo>
                    <a:pt x="0" y="567690"/>
                  </a:lnTo>
                  <a:lnTo>
                    <a:pt x="2184" y="618490"/>
                  </a:lnTo>
                  <a:lnTo>
                    <a:pt x="8686" y="668020"/>
                  </a:lnTo>
                  <a:lnTo>
                    <a:pt x="19392" y="716280"/>
                  </a:lnTo>
                  <a:lnTo>
                    <a:pt x="34226" y="763270"/>
                  </a:lnTo>
                  <a:lnTo>
                    <a:pt x="53111" y="807720"/>
                  </a:lnTo>
                  <a:lnTo>
                    <a:pt x="75933" y="852170"/>
                  </a:lnTo>
                  <a:lnTo>
                    <a:pt x="102616" y="892810"/>
                  </a:lnTo>
                  <a:lnTo>
                    <a:pt x="133083" y="932180"/>
                  </a:lnTo>
                  <a:lnTo>
                    <a:pt x="167208" y="970280"/>
                  </a:lnTo>
                  <a:lnTo>
                    <a:pt x="204431" y="1003300"/>
                  </a:lnTo>
                  <a:lnTo>
                    <a:pt x="244068" y="1033780"/>
                  </a:lnTo>
                  <a:lnTo>
                    <a:pt x="285902" y="1060450"/>
                  </a:lnTo>
                  <a:lnTo>
                    <a:pt x="329717" y="1083310"/>
                  </a:lnTo>
                  <a:lnTo>
                    <a:pt x="375297" y="1102360"/>
                  </a:lnTo>
                  <a:lnTo>
                    <a:pt x="422414" y="1116330"/>
                  </a:lnTo>
                  <a:lnTo>
                    <a:pt x="470865" y="1127760"/>
                  </a:lnTo>
                  <a:lnTo>
                    <a:pt x="520433" y="1134110"/>
                  </a:lnTo>
                  <a:lnTo>
                    <a:pt x="570877" y="1135380"/>
                  </a:lnTo>
                  <a:lnTo>
                    <a:pt x="621334" y="1134110"/>
                  </a:lnTo>
                  <a:lnTo>
                    <a:pt x="670902" y="1127760"/>
                  </a:lnTo>
                  <a:lnTo>
                    <a:pt x="719353" y="1116330"/>
                  </a:lnTo>
                  <a:lnTo>
                    <a:pt x="766483" y="1102360"/>
                  </a:lnTo>
                  <a:lnTo>
                    <a:pt x="812050" y="1083310"/>
                  </a:lnTo>
                  <a:lnTo>
                    <a:pt x="855865" y="1060450"/>
                  </a:lnTo>
                  <a:lnTo>
                    <a:pt x="897712" y="1033780"/>
                  </a:lnTo>
                  <a:lnTo>
                    <a:pt x="937348" y="1003300"/>
                  </a:lnTo>
                  <a:lnTo>
                    <a:pt x="974559" y="970280"/>
                  </a:lnTo>
                  <a:lnTo>
                    <a:pt x="1008697" y="932180"/>
                  </a:lnTo>
                  <a:lnTo>
                    <a:pt x="1025398" y="910590"/>
                  </a:lnTo>
                  <a:lnTo>
                    <a:pt x="1039152" y="892810"/>
                  </a:lnTo>
                  <a:lnTo>
                    <a:pt x="1065834" y="852170"/>
                  </a:lnTo>
                  <a:lnTo>
                    <a:pt x="1088669" y="807720"/>
                  </a:lnTo>
                  <a:lnTo>
                    <a:pt x="1106462" y="765810"/>
                  </a:lnTo>
                  <a:lnTo>
                    <a:pt x="1107541" y="763270"/>
                  </a:lnTo>
                  <a:lnTo>
                    <a:pt x="1108341" y="760730"/>
                  </a:lnTo>
                  <a:lnTo>
                    <a:pt x="1122387" y="716280"/>
                  </a:lnTo>
                  <a:lnTo>
                    <a:pt x="1133094" y="668020"/>
                  </a:lnTo>
                  <a:lnTo>
                    <a:pt x="1139583" y="618490"/>
                  </a:lnTo>
                  <a:lnTo>
                    <a:pt x="1141768" y="567690"/>
                  </a:lnTo>
                  <a:lnTo>
                    <a:pt x="1139647" y="519430"/>
                  </a:lnTo>
                  <a:lnTo>
                    <a:pt x="1133297" y="469900"/>
                  </a:lnTo>
                  <a:lnTo>
                    <a:pt x="1122743" y="422910"/>
                  </a:lnTo>
                  <a:lnTo>
                    <a:pt x="1118768" y="410210"/>
                  </a:lnTo>
                  <a:lnTo>
                    <a:pt x="1108252" y="376618"/>
                  </a:lnTo>
                  <a:lnTo>
                    <a:pt x="1108252" y="567690"/>
                  </a:lnTo>
                  <a:lnTo>
                    <a:pt x="1106690" y="609600"/>
                  </a:lnTo>
                  <a:lnTo>
                    <a:pt x="1102042" y="648970"/>
                  </a:lnTo>
                  <a:lnTo>
                    <a:pt x="1094460" y="688340"/>
                  </a:lnTo>
                  <a:lnTo>
                    <a:pt x="1084021" y="727710"/>
                  </a:lnTo>
                  <a:lnTo>
                    <a:pt x="1070419" y="731253"/>
                  </a:lnTo>
                  <a:lnTo>
                    <a:pt x="1070419" y="765810"/>
                  </a:lnTo>
                  <a:lnTo>
                    <a:pt x="1052842" y="803910"/>
                  </a:lnTo>
                  <a:lnTo>
                    <a:pt x="1032268" y="842010"/>
                  </a:lnTo>
                  <a:lnTo>
                    <a:pt x="1008837" y="877570"/>
                  </a:lnTo>
                  <a:lnTo>
                    <a:pt x="982713" y="910590"/>
                  </a:lnTo>
                  <a:lnTo>
                    <a:pt x="962787" y="905510"/>
                  </a:lnTo>
                  <a:lnTo>
                    <a:pt x="957427" y="904151"/>
                  </a:lnTo>
                  <a:lnTo>
                    <a:pt x="957427" y="938530"/>
                  </a:lnTo>
                  <a:lnTo>
                    <a:pt x="918921" y="975360"/>
                  </a:lnTo>
                  <a:lnTo>
                    <a:pt x="876998" y="1007110"/>
                  </a:lnTo>
                  <a:lnTo>
                    <a:pt x="831977" y="1035050"/>
                  </a:lnTo>
                  <a:lnTo>
                    <a:pt x="784123" y="1059180"/>
                  </a:lnTo>
                  <a:lnTo>
                    <a:pt x="733755" y="1076960"/>
                  </a:lnTo>
                  <a:lnTo>
                    <a:pt x="681139" y="1090930"/>
                  </a:lnTo>
                  <a:lnTo>
                    <a:pt x="708456" y="972820"/>
                  </a:lnTo>
                  <a:lnTo>
                    <a:pt x="827938" y="905510"/>
                  </a:lnTo>
                  <a:lnTo>
                    <a:pt x="957427" y="938530"/>
                  </a:lnTo>
                  <a:lnTo>
                    <a:pt x="957427" y="904151"/>
                  </a:lnTo>
                  <a:lnTo>
                    <a:pt x="823277" y="869950"/>
                  </a:lnTo>
                  <a:lnTo>
                    <a:pt x="679094" y="951230"/>
                  </a:lnTo>
                  <a:lnTo>
                    <a:pt x="645337" y="1097280"/>
                  </a:lnTo>
                  <a:lnTo>
                    <a:pt x="626986" y="1099820"/>
                  </a:lnTo>
                  <a:lnTo>
                    <a:pt x="589749" y="1102360"/>
                  </a:lnTo>
                  <a:lnTo>
                    <a:pt x="570877" y="1102360"/>
                  </a:lnTo>
                  <a:lnTo>
                    <a:pt x="531761" y="1101090"/>
                  </a:lnTo>
                  <a:lnTo>
                    <a:pt x="493407" y="1097280"/>
                  </a:lnTo>
                  <a:lnTo>
                    <a:pt x="455891" y="1090930"/>
                  </a:lnTo>
                  <a:lnTo>
                    <a:pt x="419315" y="1080770"/>
                  </a:lnTo>
                  <a:lnTo>
                    <a:pt x="444830" y="1066800"/>
                  </a:lnTo>
                  <a:lnTo>
                    <a:pt x="498157" y="1037590"/>
                  </a:lnTo>
                  <a:lnTo>
                    <a:pt x="525411" y="933450"/>
                  </a:lnTo>
                  <a:lnTo>
                    <a:pt x="615315" y="858520"/>
                  </a:lnTo>
                  <a:lnTo>
                    <a:pt x="566674" y="806488"/>
                  </a:lnTo>
                  <a:lnTo>
                    <a:pt x="566674" y="855980"/>
                  </a:lnTo>
                  <a:lnTo>
                    <a:pt x="495693" y="914400"/>
                  </a:lnTo>
                  <a:lnTo>
                    <a:pt x="469328" y="1014730"/>
                  </a:lnTo>
                  <a:lnTo>
                    <a:pt x="376669" y="1066800"/>
                  </a:lnTo>
                  <a:lnTo>
                    <a:pt x="331457" y="1046480"/>
                  </a:lnTo>
                  <a:lnTo>
                    <a:pt x="288518" y="1022350"/>
                  </a:lnTo>
                  <a:lnTo>
                    <a:pt x="248107" y="995680"/>
                  </a:lnTo>
                  <a:lnTo>
                    <a:pt x="210451" y="963930"/>
                  </a:lnTo>
                  <a:lnTo>
                    <a:pt x="175780" y="929640"/>
                  </a:lnTo>
                  <a:lnTo>
                    <a:pt x="144322" y="892810"/>
                  </a:lnTo>
                  <a:lnTo>
                    <a:pt x="116306" y="853440"/>
                  </a:lnTo>
                  <a:lnTo>
                    <a:pt x="91973" y="810260"/>
                  </a:lnTo>
                  <a:lnTo>
                    <a:pt x="71551" y="765810"/>
                  </a:lnTo>
                  <a:lnTo>
                    <a:pt x="55257" y="718820"/>
                  </a:lnTo>
                  <a:lnTo>
                    <a:pt x="43332" y="670560"/>
                  </a:lnTo>
                  <a:lnTo>
                    <a:pt x="36017" y="619760"/>
                  </a:lnTo>
                  <a:lnTo>
                    <a:pt x="33515" y="567690"/>
                  </a:lnTo>
                  <a:lnTo>
                    <a:pt x="36550" y="511810"/>
                  </a:lnTo>
                  <a:lnTo>
                    <a:pt x="45427" y="455930"/>
                  </a:lnTo>
                  <a:lnTo>
                    <a:pt x="59829" y="402590"/>
                  </a:lnTo>
                  <a:lnTo>
                    <a:pt x="79451" y="351790"/>
                  </a:lnTo>
                  <a:lnTo>
                    <a:pt x="211213" y="313690"/>
                  </a:lnTo>
                  <a:lnTo>
                    <a:pt x="213652" y="311150"/>
                  </a:lnTo>
                  <a:lnTo>
                    <a:pt x="305092" y="215900"/>
                  </a:lnTo>
                  <a:lnTo>
                    <a:pt x="419049" y="222250"/>
                  </a:lnTo>
                  <a:lnTo>
                    <a:pt x="487870" y="316230"/>
                  </a:lnTo>
                  <a:lnTo>
                    <a:pt x="469709" y="384810"/>
                  </a:lnTo>
                  <a:lnTo>
                    <a:pt x="462140" y="381000"/>
                  </a:lnTo>
                  <a:lnTo>
                    <a:pt x="439432" y="369570"/>
                  </a:lnTo>
                  <a:lnTo>
                    <a:pt x="406857" y="356870"/>
                  </a:lnTo>
                  <a:lnTo>
                    <a:pt x="372351" y="349250"/>
                  </a:lnTo>
                  <a:lnTo>
                    <a:pt x="336270" y="346710"/>
                  </a:lnTo>
                  <a:lnTo>
                    <a:pt x="291147" y="351790"/>
                  </a:lnTo>
                  <a:lnTo>
                    <a:pt x="248653" y="363220"/>
                  </a:lnTo>
                  <a:lnTo>
                    <a:pt x="209499" y="381000"/>
                  </a:lnTo>
                  <a:lnTo>
                    <a:pt x="174409" y="406400"/>
                  </a:lnTo>
                  <a:lnTo>
                    <a:pt x="144094" y="435610"/>
                  </a:lnTo>
                  <a:lnTo>
                    <a:pt x="119278" y="471170"/>
                  </a:lnTo>
                  <a:lnTo>
                    <a:pt x="100660" y="510540"/>
                  </a:lnTo>
                  <a:lnTo>
                    <a:pt x="88963" y="552450"/>
                  </a:lnTo>
                  <a:lnTo>
                    <a:pt x="84899" y="596900"/>
                  </a:lnTo>
                  <a:lnTo>
                    <a:pt x="89738" y="646430"/>
                  </a:lnTo>
                  <a:lnTo>
                    <a:pt x="103911" y="693420"/>
                  </a:lnTo>
                  <a:lnTo>
                    <a:pt x="127000" y="735330"/>
                  </a:lnTo>
                  <a:lnTo>
                    <a:pt x="158521" y="773430"/>
                  </a:lnTo>
                  <a:lnTo>
                    <a:pt x="336270" y="947420"/>
                  </a:lnTo>
                  <a:lnTo>
                    <a:pt x="384441" y="900430"/>
                  </a:lnTo>
                  <a:lnTo>
                    <a:pt x="501611" y="786130"/>
                  </a:lnTo>
                  <a:lnTo>
                    <a:pt x="566674" y="855980"/>
                  </a:lnTo>
                  <a:lnTo>
                    <a:pt x="566674" y="806488"/>
                  </a:lnTo>
                  <a:lnTo>
                    <a:pt x="547649" y="786130"/>
                  </a:lnTo>
                  <a:lnTo>
                    <a:pt x="525081" y="762000"/>
                  </a:lnTo>
                  <a:lnTo>
                    <a:pt x="551929" y="725170"/>
                  </a:lnTo>
                  <a:lnTo>
                    <a:pt x="571538" y="685800"/>
                  </a:lnTo>
                  <a:lnTo>
                    <a:pt x="583565" y="642620"/>
                  </a:lnTo>
                  <a:lnTo>
                    <a:pt x="587641" y="596900"/>
                  </a:lnTo>
                  <a:lnTo>
                    <a:pt x="581406" y="541020"/>
                  </a:lnTo>
                  <a:lnTo>
                    <a:pt x="563587" y="490220"/>
                  </a:lnTo>
                  <a:lnTo>
                    <a:pt x="554126" y="474776"/>
                  </a:lnTo>
                  <a:lnTo>
                    <a:pt x="554126" y="596900"/>
                  </a:lnTo>
                  <a:lnTo>
                    <a:pt x="549948" y="640080"/>
                  </a:lnTo>
                  <a:lnTo>
                    <a:pt x="537667" y="679450"/>
                  </a:lnTo>
                  <a:lnTo>
                    <a:pt x="517702" y="717550"/>
                  </a:lnTo>
                  <a:lnTo>
                    <a:pt x="490435" y="750570"/>
                  </a:lnTo>
                  <a:lnTo>
                    <a:pt x="336270" y="900430"/>
                  </a:lnTo>
                  <a:lnTo>
                    <a:pt x="182168" y="750570"/>
                  </a:lnTo>
                  <a:lnTo>
                    <a:pt x="154863" y="717550"/>
                  </a:lnTo>
                  <a:lnTo>
                    <a:pt x="134886" y="679450"/>
                  </a:lnTo>
                  <a:lnTo>
                    <a:pt x="122605" y="640080"/>
                  </a:lnTo>
                  <a:lnTo>
                    <a:pt x="118414" y="596900"/>
                  </a:lnTo>
                  <a:lnTo>
                    <a:pt x="124180" y="547370"/>
                  </a:lnTo>
                  <a:lnTo>
                    <a:pt x="140601" y="501650"/>
                  </a:lnTo>
                  <a:lnTo>
                    <a:pt x="166344" y="462280"/>
                  </a:lnTo>
                  <a:lnTo>
                    <a:pt x="200101" y="427990"/>
                  </a:lnTo>
                  <a:lnTo>
                    <a:pt x="240550" y="402590"/>
                  </a:lnTo>
                  <a:lnTo>
                    <a:pt x="286385" y="386080"/>
                  </a:lnTo>
                  <a:lnTo>
                    <a:pt x="336270" y="381000"/>
                  </a:lnTo>
                  <a:lnTo>
                    <a:pt x="386168" y="386080"/>
                  </a:lnTo>
                  <a:lnTo>
                    <a:pt x="432003" y="402590"/>
                  </a:lnTo>
                  <a:lnTo>
                    <a:pt x="472452" y="427990"/>
                  </a:lnTo>
                  <a:lnTo>
                    <a:pt x="506209" y="462280"/>
                  </a:lnTo>
                  <a:lnTo>
                    <a:pt x="531952" y="501650"/>
                  </a:lnTo>
                  <a:lnTo>
                    <a:pt x="548373" y="547370"/>
                  </a:lnTo>
                  <a:lnTo>
                    <a:pt x="554126" y="596900"/>
                  </a:lnTo>
                  <a:lnTo>
                    <a:pt x="554126" y="474776"/>
                  </a:lnTo>
                  <a:lnTo>
                    <a:pt x="535584" y="444500"/>
                  </a:lnTo>
                  <a:lnTo>
                    <a:pt x="498779" y="406400"/>
                  </a:lnTo>
                  <a:lnTo>
                    <a:pt x="504418" y="384810"/>
                  </a:lnTo>
                  <a:lnTo>
                    <a:pt x="524306" y="308610"/>
                  </a:lnTo>
                  <a:lnTo>
                    <a:pt x="456285" y="215900"/>
                  </a:lnTo>
                  <a:lnTo>
                    <a:pt x="436714" y="189230"/>
                  </a:lnTo>
                  <a:lnTo>
                    <a:pt x="291477" y="182880"/>
                  </a:lnTo>
                  <a:lnTo>
                    <a:pt x="193205" y="284480"/>
                  </a:lnTo>
                  <a:lnTo>
                    <a:pt x="99644" y="311150"/>
                  </a:lnTo>
                  <a:lnTo>
                    <a:pt x="124256" y="271780"/>
                  </a:lnTo>
                  <a:lnTo>
                    <a:pt x="152222" y="233680"/>
                  </a:lnTo>
                  <a:lnTo>
                    <a:pt x="183324" y="198120"/>
                  </a:lnTo>
                  <a:lnTo>
                    <a:pt x="217385" y="166370"/>
                  </a:lnTo>
                  <a:lnTo>
                    <a:pt x="254177" y="137160"/>
                  </a:lnTo>
                  <a:lnTo>
                    <a:pt x="293484" y="110490"/>
                  </a:lnTo>
                  <a:lnTo>
                    <a:pt x="335127" y="87630"/>
                  </a:lnTo>
                  <a:lnTo>
                    <a:pt x="378879" y="68580"/>
                  </a:lnTo>
                  <a:lnTo>
                    <a:pt x="424535" y="53340"/>
                  </a:lnTo>
                  <a:lnTo>
                    <a:pt x="471893" y="43180"/>
                  </a:lnTo>
                  <a:lnTo>
                    <a:pt x="520750" y="35560"/>
                  </a:lnTo>
                  <a:lnTo>
                    <a:pt x="570877" y="34290"/>
                  </a:lnTo>
                  <a:lnTo>
                    <a:pt x="611568" y="35560"/>
                  </a:lnTo>
                  <a:lnTo>
                    <a:pt x="651776" y="39370"/>
                  </a:lnTo>
                  <a:lnTo>
                    <a:pt x="691413" y="46990"/>
                  </a:lnTo>
                  <a:lnTo>
                    <a:pt x="730389" y="57150"/>
                  </a:lnTo>
                  <a:lnTo>
                    <a:pt x="692594" y="96520"/>
                  </a:lnTo>
                  <a:lnTo>
                    <a:pt x="663803" y="142240"/>
                  </a:lnTo>
                  <a:lnTo>
                    <a:pt x="645464" y="194310"/>
                  </a:lnTo>
                  <a:lnTo>
                    <a:pt x="639025" y="250190"/>
                  </a:lnTo>
                  <a:lnTo>
                    <a:pt x="640067" y="273050"/>
                  </a:lnTo>
                  <a:lnTo>
                    <a:pt x="643166" y="295910"/>
                  </a:lnTo>
                  <a:lnTo>
                    <a:pt x="648271" y="317500"/>
                  </a:lnTo>
                  <a:lnTo>
                    <a:pt x="655320" y="339090"/>
                  </a:lnTo>
                  <a:lnTo>
                    <a:pt x="601611" y="433070"/>
                  </a:lnTo>
                  <a:lnTo>
                    <a:pt x="695490" y="533400"/>
                  </a:lnTo>
                  <a:lnTo>
                    <a:pt x="709574" y="684530"/>
                  </a:lnTo>
                  <a:lnTo>
                    <a:pt x="834161" y="703580"/>
                  </a:lnTo>
                  <a:lnTo>
                    <a:pt x="948994" y="797560"/>
                  </a:lnTo>
                  <a:lnTo>
                    <a:pt x="1070419" y="765810"/>
                  </a:lnTo>
                  <a:lnTo>
                    <a:pt x="1070419" y="731253"/>
                  </a:lnTo>
                  <a:lnTo>
                    <a:pt x="956932" y="760730"/>
                  </a:lnTo>
                  <a:lnTo>
                    <a:pt x="848321" y="671830"/>
                  </a:lnTo>
                  <a:lnTo>
                    <a:pt x="740537" y="656590"/>
                  </a:lnTo>
                  <a:lnTo>
                    <a:pt x="727811" y="519430"/>
                  </a:lnTo>
                  <a:lnTo>
                    <a:pt x="642937" y="427990"/>
                  </a:lnTo>
                  <a:lnTo>
                    <a:pt x="672896" y="375920"/>
                  </a:lnTo>
                  <a:lnTo>
                    <a:pt x="681482" y="389890"/>
                  </a:lnTo>
                  <a:lnTo>
                    <a:pt x="690981" y="402590"/>
                  </a:lnTo>
                  <a:lnTo>
                    <a:pt x="701382" y="415290"/>
                  </a:lnTo>
                  <a:lnTo>
                    <a:pt x="712660" y="426720"/>
                  </a:lnTo>
                  <a:lnTo>
                    <a:pt x="890397" y="600710"/>
                  </a:lnTo>
                  <a:lnTo>
                    <a:pt x="938403" y="553720"/>
                  </a:lnTo>
                  <a:lnTo>
                    <a:pt x="1068146" y="426720"/>
                  </a:lnTo>
                  <a:lnTo>
                    <a:pt x="1073797" y="421640"/>
                  </a:lnTo>
                  <a:lnTo>
                    <a:pt x="1079131" y="415290"/>
                  </a:lnTo>
                  <a:lnTo>
                    <a:pt x="1084173" y="410210"/>
                  </a:lnTo>
                  <a:lnTo>
                    <a:pt x="1094676" y="448310"/>
                  </a:lnTo>
                  <a:lnTo>
                    <a:pt x="1102207" y="487680"/>
                  </a:lnTo>
                  <a:lnTo>
                    <a:pt x="1106741" y="528320"/>
                  </a:lnTo>
                  <a:lnTo>
                    <a:pt x="1108252" y="567690"/>
                  </a:lnTo>
                  <a:lnTo>
                    <a:pt x="1108252" y="376618"/>
                  </a:lnTo>
                  <a:lnTo>
                    <a:pt x="1108036" y="375920"/>
                  </a:lnTo>
                  <a:lnTo>
                    <a:pt x="1122591" y="346710"/>
                  </a:lnTo>
                  <a:lnTo>
                    <a:pt x="1133157" y="316230"/>
                  </a:lnTo>
                  <a:lnTo>
                    <a:pt x="1139596" y="283210"/>
                  </a:lnTo>
                  <a:lnTo>
                    <a:pt x="1141768" y="250190"/>
                  </a:lnTo>
                  <a:close/>
                </a:path>
              </a:pathLst>
            </a:custGeom>
            <a:solidFill>
              <a:srgbClr val="3E8DCC">
                <a:alpha val="19999"/>
              </a:srgbClr>
            </a:solidFill>
          </p:spPr>
          <p:txBody>
            <a:bodyPr wrap="square" lIns="0" tIns="0" rIns="0" bIns="0" rtlCol="0"/>
            <a:lstStyle/>
            <a:p>
              <a:pPr rtl="0"/>
              <a:endParaRPr dirty="0"/>
            </a:p>
          </p:txBody>
        </p:sp>
        <p:pic>
          <p:nvPicPr>
            <p:cNvPr id="43" name="object 43"/>
            <p:cNvPicPr/>
            <p:nvPr/>
          </p:nvPicPr>
          <p:blipFill>
            <a:blip r:embed="rId9" cstate="print"/>
            <a:stretch>
              <a:fillRect/>
            </a:stretch>
          </p:blipFill>
          <p:spPr>
            <a:xfrm>
              <a:off x="5548100" y="4084472"/>
              <a:ext cx="145224" cy="240004"/>
            </a:xfrm>
            <a:prstGeom prst="rect">
              <a:avLst/>
            </a:prstGeom>
          </p:spPr>
        </p:pic>
        <p:sp>
          <p:nvSpPr>
            <p:cNvPr id="44" name="object 44"/>
            <p:cNvSpPr/>
            <p:nvPr/>
          </p:nvSpPr>
          <p:spPr>
            <a:xfrm>
              <a:off x="5436377" y="4021136"/>
              <a:ext cx="368935" cy="367030"/>
            </a:xfrm>
            <a:custGeom>
              <a:avLst/>
              <a:gdLst/>
              <a:ahLst/>
              <a:cxnLst/>
              <a:rect l="l" t="t" r="r" b="b"/>
              <a:pathLst>
                <a:path w="368935" h="367029">
                  <a:moveTo>
                    <a:pt x="184340" y="0"/>
                  </a:moveTo>
                  <a:lnTo>
                    <a:pt x="135390" y="6560"/>
                  </a:lnTo>
                  <a:lnTo>
                    <a:pt x="91370" y="25066"/>
                  </a:lnTo>
                  <a:lnTo>
                    <a:pt x="54051" y="53759"/>
                  </a:lnTo>
                  <a:lnTo>
                    <a:pt x="25202" y="90875"/>
                  </a:lnTo>
                  <a:lnTo>
                    <a:pt x="6595" y="134655"/>
                  </a:lnTo>
                  <a:lnTo>
                    <a:pt x="0" y="183337"/>
                  </a:lnTo>
                  <a:lnTo>
                    <a:pt x="6595" y="232019"/>
                  </a:lnTo>
                  <a:lnTo>
                    <a:pt x="25202" y="275798"/>
                  </a:lnTo>
                  <a:lnTo>
                    <a:pt x="54051" y="312915"/>
                  </a:lnTo>
                  <a:lnTo>
                    <a:pt x="91370" y="341607"/>
                  </a:lnTo>
                  <a:lnTo>
                    <a:pt x="135390" y="360114"/>
                  </a:lnTo>
                  <a:lnTo>
                    <a:pt x="184340" y="366674"/>
                  </a:lnTo>
                  <a:lnTo>
                    <a:pt x="233285" y="360114"/>
                  </a:lnTo>
                  <a:lnTo>
                    <a:pt x="277301" y="341607"/>
                  </a:lnTo>
                  <a:lnTo>
                    <a:pt x="288058" y="333336"/>
                  </a:lnTo>
                  <a:lnTo>
                    <a:pt x="184340" y="333336"/>
                  </a:lnTo>
                  <a:lnTo>
                    <a:pt x="136716" y="325677"/>
                  </a:lnTo>
                  <a:lnTo>
                    <a:pt x="95319" y="304358"/>
                  </a:lnTo>
                  <a:lnTo>
                    <a:pt x="62652" y="271870"/>
                  </a:lnTo>
                  <a:lnTo>
                    <a:pt x="41216" y="230699"/>
                  </a:lnTo>
                  <a:lnTo>
                    <a:pt x="33515" y="183337"/>
                  </a:lnTo>
                  <a:lnTo>
                    <a:pt x="41216" y="135974"/>
                  </a:lnTo>
                  <a:lnTo>
                    <a:pt x="62652" y="94804"/>
                  </a:lnTo>
                  <a:lnTo>
                    <a:pt x="95319" y="62315"/>
                  </a:lnTo>
                  <a:lnTo>
                    <a:pt x="136716" y="40996"/>
                  </a:lnTo>
                  <a:lnTo>
                    <a:pt x="184340" y="33337"/>
                  </a:lnTo>
                  <a:lnTo>
                    <a:pt x="288058" y="33337"/>
                  </a:lnTo>
                  <a:lnTo>
                    <a:pt x="277301" y="25066"/>
                  </a:lnTo>
                  <a:lnTo>
                    <a:pt x="233285" y="6560"/>
                  </a:lnTo>
                  <a:lnTo>
                    <a:pt x="184340" y="0"/>
                  </a:lnTo>
                  <a:close/>
                </a:path>
                <a:path w="368935" h="367029">
                  <a:moveTo>
                    <a:pt x="288058" y="33337"/>
                  </a:moveTo>
                  <a:lnTo>
                    <a:pt x="184340" y="33337"/>
                  </a:lnTo>
                  <a:lnTo>
                    <a:pt x="231958" y="40996"/>
                  </a:lnTo>
                  <a:lnTo>
                    <a:pt x="273351" y="62315"/>
                  </a:lnTo>
                  <a:lnTo>
                    <a:pt x="306016" y="94804"/>
                  </a:lnTo>
                  <a:lnTo>
                    <a:pt x="327451" y="135974"/>
                  </a:lnTo>
                  <a:lnTo>
                    <a:pt x="335153" y="183337"/>
                  </a:lnTo>
                  <a:lnTo>
                    <a:pt x="327451" y="230699"/>
                  </a:lnTo>
                  <a:lnTo>
                    <a:pt x="306016" y="271870"/>
                  </a:lnTo>
                  <a:lnTo>
                    <a:pt x="273351" y="304358"/>
                  </a:lnTo>
                  <a:lnTo>
                    <a:pt x="231958" y="325677"/>
                  </a:lnTo>
                  <a:lnTo>
                    <a:pt x="184340" y="333336"/>
                  </a:lnTo>
                  <a:lnTo>
                    <a:pt x="288058" y="333336"/>
                  </a:lnTo>
                  <a:lnTo>
                    <a:pt x="314618" y="312915"/>
                  </a:lnTo>
                  <a:lnTo>
                    <a:pt x="343465" y="275798"/>
                  </a:lnTo>
                  <a:lnTo>
                    <a:pt x="362072" y="232019"/>
                  </a:lnTo>
                  <a:lnTo>
                    <a:pt x="368668" y="183337"/>
                  </a:lnTo>
                  <a:lnTo>
                    <a:pt x="362072" y="134655"/>
                  </a:lnTo>
                  <a:lnTo>
                    <a:pt x="343465" y="90875"/>
                  </a:lnTo>
                  <a:lnTo>
                    <a:pt x="314618" y="53759"/>
                  </a:lnTo>
                  <a:lnTo>
                    <a:pt x="288058" y="33337"/>
                  </a:lnTo>
                  <a:close/>
                </a:path>
              </a:pathLst>
            </a:custGeom>
            <a:solidFill>
              <a:srgbClr val="3E8DCC">
                <a:alpha val="19999"/>
              </a:srgbClr>
            </a:solidFill>
          </p:spPr>
          <p:txBody>
            <a:bodyPr wrap="square" lIns="0" tIns="0" rIns="0" bIns="0" rtlCol="0"/>
            <a:lstStyle/>
            <a:p>
              <a:pPr rtl="0"/>
              <a:endParaRPr dirty="0"/>
            </a:p>
          </p:txBody>
        </p:sp>
      </p:grpSp>
      <p:sp>
        <p:nvSpPr>
          <p:cNvPr id="45" name="object 45"/>
          <p:cNvSpPr txBox="1"/>
          <p:nvPr/>
        </p:nvSpPr>
        <p:spPr>
          <a:xfrm>
            <a:off x="6048052" y="3685368"/>
            <a:ext cx="247015" cy="312420"/>
          </a:xfrm>
          <a:prstGeom prst="rect">
            <a:avLst/>
          </a:prstGeom>
        </p:spPr>
        <p:txBody>
          <a:bodyPr vert="horz" wrap="square" lIns="0" tIns="16510" rIns="0" bIns="0" rtlCol="0">
            <a:spAutoFit/>
          </a:bodyPr>
          <a:lstStyle/>
          <a:p>
            <a:pPr marL="12700" rtl="0">
              <a:lnSpc>
                <a:spcPct val="100000"/>
              </a:lnSpc>
              <a:spcBef>
                <a:spcPts val="130"/>
              </a:spcBef>
            </a:pPr>
            <a:r>
              <a:rPr lang="tr" sz="1850">
                <a:solidFill>
                  <a:srgbClr val="3E8DCC"/>
                </a:solidFill>
                <a:latin typeface="Lucida Sans Unicode" panose="020B0602030504020204" pitchFamily="34" charset="0"/>
                <a:cs typeface="+mn-cs"/>
                <a:sym typeface=""/>
              </a:rPr>
              <a:t>€</a:t>
            </a:r>
            <a:endParaRPr lang="en-US" sz="1850" dirty="0">
              <a:latin typeface="Lucida Sans Unicode" panose="020B0602030504020204" pitchFamily="34" charset="0"/>
              <a:cs typeface="+mn-cs"/>
              <a:sym typeface=""/>
            </a:endParaRPr>
          </a:p>
        </p:txBody>
      </p:sp>
      <p:sp>
        <p:nvSpPr>
          <p:cNvPr id="46" name="object 46"/>
          <p:cNvSpPr txBox="1"/>
          <p:nvPr/>
        </p:nvSpPr>
        <p:spPr>
          <a:xfrm>
            <a:off x="-74930" y="712470"/>
            <a:ext cx="1262380" cy="2805430"/>
          </a:xfrm>
          <a:prstGeom prst="rect">
            <a:avLst/>
          </a:prstGeom>
        </p:spPr>
        <p:txBody>
          <a:bodyPr vert="horz" wrap="square" lIns="0" tIns="11430" rIns="0" bIns="0" rtlCol="0">
            <a:spAutoFit/>
          </a:bodyPr>
          <a:lstStyle/>
          <a:p>
            <a:pPr marL="12700" rtl="0">
              <a:lnSpc>
                <a:spcPct val="100000"/>
              </a:lnSpc>
              <a:spcBef>
                <a:spcPts val="90"/>
              </a:spcBef>
            </a:pPr>
            <a:r>
              <a:rPr lang="tr" sz="18250">
                <a:solidFill>
                  <a:srgbClr val="F48060"/>
                </a:solidFill>
                <a:latin typeface="Cambria" panose="02040503050406030204" pitchFamily="18" charset="0"/>
                <a:cs typeface="+mn-cs"/>
                <a:sym typeface=""/>
              </a:rPr>
              <a:t>3</a:t>
            </a:r>
            <a:endParaRPr lang="en-US" sz="18250" dirty="0">
              <a:latin typeface="Cambria" panose="02040503050406030204" pitchFamily="18" charset="0"/>
              <a:cs typeface="+mn-cs"/>
              <a:sym typeface=""/>
            </a:endParaRPr>
          </a:p>
        </p:txBody>
      </p:sp>
      <p:sp>
        <p:nvSpPr>
          <p:cNvPr id="47" name="object 47"/>
          <p:cNvSpPr txBox="1"/>
          <p:nvPr/>
        </p:nvSpPr>
        <p:spPr>
          <a:xfrm>
            <a:off x="-31115" y="4446270"/>
            <a:ext cx="1142365" cy="2805430"/>
          </a:xfrm>
          <a:prstGeom prst="rect">
            <a:avLst/>
          </a:prstGeom>
        </p:spPr>
        <p:txBody>
          <a:bodyPr vert="horz" wrap="square" lIns="0" tIns="11430" rIns="0" bIns="0" rtlCol="0">
            <a:spAutoFit/>
          </a:bodyPr>
          <a:lstStyle/>
          <a:p>
            <a:pPr marL="12700" rtl="0">
              <a:lnSpc>
                <a:spcPct val="100000"/>
              </a:lnSpc>
              <a:spcBef>
                <a:spcPts val="90"/>
              </a:spcBef>
            </a:pPr>
            <a:r>
              <a:rPr lang="tr" sz="18250">
                <a:solidFill>
                  <a:srgbClr val="3E8DCC"/>
                </a:solidFill>
                <a:latin typeface="Tahoma" panose="020B0604030504040204" pitchFamily="34" charset="0"/>
                <a:cs typeface="+mn-cs"/>
                <a:sym typeface=""/>
              </a:rPr>
              <a:t>4</a:t>
            </a:r>
            <a:endParaRPr lang="en-US" sz="18250" dirty="0">
              <a:latin typeface="Tahoma" panose="020B0604030504040204" pitchFamily="34" charset="0"/>
              <a:cs typeface="+mn-cs"/>
              <a:sym typeface=""/>
            </a:endParaRPr>
          </a:p>
        </p:txBody>
      </p:sp>
      <p:pic>
        <p:nvPicPr>
          <p:cNvPr id="50" name="Resim 49">
            <a:extLst>
              <a:ext uri="{FF2B5EF4-FFF2-40B4-BE49-F238E27FC236}">
                <a16:creationId xmlns:a16="http://schemas.microsoft.com/office/drawing/2014/main" id="{9F02F669-D665-4BBB-B9E8-3189516682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Resim 49">
            <a:extLst>
              <a:ext uri="{FF2B5EF4-FFF2-40B4-BE49-F238E27FC236}">
                <a16:creationId xmlns:a16="http://schemas.microsoft.com/office/drawing/2014/main" id="{9F02F669-D665-4BBB-B9E8-318951668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
        <p:nvSpPr>
          <p:cNvPr id="7" name="object 10">
            <a:extLst>
              <a:ext uri="{FF2B5EF4-FFF2-40B4-BE49-F238E27FC236}">
                <a16:creationId xmlns:a16="http://schemas.microsoft.com/office/drawing/2014/main" id="{4C2C33FC-D553-4C69-8471-EB8BA50E85ED}"/>
              </a:ext>
            </a:extLst>
          </p:cNvPr>
          <p:cNvSpPr/>
          <p:nvPr/>
        </p:nvSpPr>
        <p:spPr>
          <a:xfrm>
            <a:off x="1547318" y="2098697"/>
            <a:ext cx="5742305" cy="633789"/>
          </a:xfrm>
          <a:custGeom>
            <a:avLst/>
            <a:gdLst/>
            <a:ahLst/>
            <a:cxnLst/>
            <a:rect l="l" t="t" r="r" b="b"/>
            <a:pathLst>
              <a:path w="5742305" h="383540">
                <a:moveTo>
                  <a:pt x="5742089" y="0"/>
                </a:moveTo>
                <a:lnTo>
                  <a:pt x="0" y="0"/>
                </a:lnTo>
                <a:lnTo>
                  <a:pt x="0" y="383311"/>
                </a:lnTo>
                <a:lnTo>
                  <a:pt x="5742089" y="383311"/>
                </a:lnTo>
                <a:lnTo>
                  <a:pt x="5742089" y="0"/>
                </a:lnTo>
                <a:close/>
              </a:path>
            </a:pathLst>
          </a:custGeom>
          <a:solidFill>
            <a:srgbClr val="69C4A0"/>
          </a:solidFill>
        </p:spPr>
        <p:txBody>
          <a:bodyPr wrap="square" lIns="0" tIns="0" rIns="0" bIns="0" rtlCol="0"/>
          <a:lstStyle/>
          <a:p>
            <a:pPr rtl="0"/>
            <a:endParaRPr dirty="0"/>
          </a:p>
        </p:txBody>
      </p:sp>
      <p:sp>
        <p:nvSpPr>
          <p:cNvPr id="8" name="object 30">
            <a:extLst>
              <a:ext uri="{FF2B5EF4-FFF2-40B4-BE49-F238E27FC236}">
                <a16:creationId xmlns:a16="http://schemas.microsoft.com/office/drawing/2014/main" id="{48A0E365-2DF5-4EBB-BF1D-A19796EF3C32}"/>
              </a:ext>
            </a:extLst>
          </p:cNvPr>
          <p:cNvSpPr txBox="1"/>
          <p:nvPr/>
        </p:nvSpPr>
        <p:spPr>
          <a:xfrm>
            <a:off x="1568450" y="2178578"/>
            <a:ext cx="5742305" cy="474489"/>
          </a:xfrm>
          <a:prstGeom prst="rect">
            <a:avLst/>
          </a:prstGeom>
        </p:spPr>
        <p:txBody>
          <a:bodyPr vert="horz" wrap="square" lIns="0" tIns="12700" rIns="0" bIns="0" rtlCol="0">
            <a:spAutoFit/>
          </a:bodyPr>
          <a:lstStyle/>
          <a:p>
            <a:pPr marL="48895" rtl="0">
              <a:lnSpc>
                <a:spcPct val="100000"/>
              </a:lnSpc>
              <a:spcBef>
                <a:spcPts val="100"/>
              </a:spcBef>
            </a:pPr>
            <a:r>
              <a:rPr lang="tr" sz="1500" b="1">
                <a:solidFill>
                  <a:srgbClr val="FFFFFF"/>
                </a:solidFill>
                <a:latin typeface="Tahoma" panose="020B0604030504040204" pitchFamily="34" charset="0"/>
                <a:cs typeface="+mn-cs"/>
                <a:sym typeface=""/>
              </a:rPr>
              <a:t>GELECEK POLİTİKALAR İÇİN BİLİME DAYALI ÇÖZÜMLERİ TEŞVİK ETMEK</a:t>
            </a:r>
            <a:endParaRPr lang="en-US" sz="1500" dirty="0">
              <a:latin typeface="Tahoma" panose="020B0604030504040204" pitchFamily="34" charset="0"/>
              <a:cs typeface="+mn-cs"/>
              <a:sym typeface=""/>
            </a:endParaRPr>
          </a:p>
        </p:txBody>
      </p:sp>
      <p:sp>
        <p:nvSpPr>
          <p:cNvPr id="9" name="object 31">
            <a:extLst>
              <a:ext uri="{FF2B5EF4-FFF2-40B4-BE49-F238E27FC236}">
                <a16:creationId xmlns:a16="http://schemas.microsoft.com/office/drawing/2014/main" id="{273C3144-52E0-4B9C-B817-C7EC348ABE70}"/>
              </a:ext>
            </a:extLst>
          </p:cNvPr>
          <p:cNvSpPr txBox="1"/>
          <p:nvPr/>
        </p:nvSpPr>
        <p:spPr>
          <a:xfrm>
            <a:off x="1650563" y="2795553"/>
            <a:ext cx="5779770" cy="474489"/>
          </a:xfrm>
          <a:prstGeom prst="rect">
            <a:avLst/>
          </a:prstGeom>
        </p:spPr>
        <p:txBody>
          <a:bodyPr vert="horz" wrap="square" lIns="0" tIns="12700" rIns="0" bIns="0" rtlCol="0">
            <a:spAutoFit/>
          </a:bodyPr>
          <a:lstStyle/>
          <a:p>
            <a:pPr marL="12700">
              <a:spcBef>
                <a:spcPts val="100"/>
              </a:spcBef>
            </a:pPr>
            <a:r>
              <a:rPr lang="tr" sz="1000" b="1" dirty="0">
                <a:solidFill>
                  <a:srgbClr val="69C4A0"/>
                </a:solidFill>
                <a:latin typeface="Tahoma" panose="020B0604030504040204" pitchFamily="34" charset="0"/>
                <a:cs typeface="+mn-cs"/>
                <a:sym typeface=""/>
              </a:rPr>
              <a:t>Döngüsel bir ekonomiye geçişin gerçekleştirilmesi, bilime dayalı değerlendirmeleri ve sağlıklı verileri dikkate alması gereken ileriye dönük politikaların benimsenmesini gerektirir. </a:t>
            </a:r>
            <a:r>
              <a:rPr lang="tr" sz="1000" b="1" dirty="0">
                <a:solidFill>
                  <a:srgbClr val="69C4A0"/>
                </a:solidFill>
                <a:latin typeface="Tahoma" panose="020B0604030504040204" pitchFamily="34" charset="0"/>
                <a:sym typeface=""/>
              </a:rPr>
              <a:t>Bu nedenle, gelecekteki ülkemiz politikaları:</a:t>
            </a:r>
            <a:endParaRPr lang="en-US" sz="1000" dirty="0">
              <a:latin typeface="Tahoma" panose="020B0604030504040204" pitchFamily="34" charset="0"/>
              <a:cs typeface="+mn-cs"/>
              <a:sym typeface=""/>
            </a:endParaRPr>
          </a:p>
        </p:txBody>
      </p:sp>
      <p:pic>
        <p:nvPicPr>
          <p:cNvPr id="10" name="object 33">
            <a:extLst>
              <a:ext uri="{FF2B5EF4-FFF2-40B4-BE49-F238E27FC236}">
                <a16:creationId xmlns:a16="http://schemas.microsoft.com/office/drawing/2014/main" id="{3AABDEAA-9AEA-42B8-B655-34AFD3AC529C}"/>
              </a:ext>
            </a:extLst>
          </p:cNvPr>
          <p:cNvPicPr/>
          <p:nvPr/>
        </p:nvPicPr>
        <p:blipFill>
          <a:blip r:embed="rId3" cstate="print"/>
          <a:stretch>
            <a:fillRect/>
          </a:stretch>
        </p:blipFill>
        <p:spPr>
          <a:xfrm>
            <a:off x="1541352" y="3414699"/>
            <a:ext cx="89662" cy="71729"/>
          </a:xfrm>
          <a:prstGeom prst="rect">
            <a:avLst/>
          </a:prstGeom>
        </p:spPr>
      </p:pic>
      <p:sp>
        <p:nvSpPr>
          <p:cNvPr id="11" name="object 34">
            <a:extLst>
              <a:ext uri="{FF2B5EF4-FFF2-40B4-BE49-F238E27FC236}">
                <a16:creationId xmlns:a16="http://schemas.microsoft.com/office/drawing/2014/main" id="{2B9FD526-073B-4351-9B25-0C6F624B0940}"/>
              </a:ext>
            </a:extLst>
          </p:cNvPr>
          <p:cNvSpPr txBox="1"/>
          <p:nvPr/>
        </p:nvSpPr>
        <p:spPr>
          <a:xfrm>
            <a:off x="1702773" y="3359431"/>
            <a:ext cx="2526030" cy="581660"/>
          </a:xfrm>
          <a:prstGeom prst="rect">
            <a:avLst/>
          </a:prstGeom>
        </p:spPr>
        <p:txBody>
          <a:bodyPr vert="horz" wrap="square" lIns="0" tIns="10160" rIns="0" bIns="0" rtlCol="0">
            <a:spAutoFit/>
          </a:bodyPr>
          <a:lstStyle/>
          <a:p>
            <a:pPr marL="12700" marR="5080" rtl="0">
              <a:lnSpc>
                <a:spcPct val="101899"/>
              </a:lnSpc>
              <a:spcBef>
                <a:spcPts val="80"/>
              </a:spcBef>
            </a:pPr>
            <a:r>
              <a:rPr lang="tr" sz="900">
                <a:solidFill>
                  <a:srgbClr val="414042"/>
                </a:solidFill>
                <a:latin typeface="Times New Roman" panose="02020603050405020304" pitchFamily="18" charset="0"/>
                <a:cs typeface="+mn-cs"/>
                <a:sym typeface=""/>
              </a:rPr>
              <a:t>Bilime dayalı, piyasada plastikler için döngüsel bir ekonomiye geçişe yönelik somut ve ölçülebilir değişikliklere yön veren önlemleri teşvik etmelidir.</a:t>
            </a:r>
            <a:endParaRPr lang="en-US" sz="900" dirty="0">
              <a:latin typeface="Times New Roman" panose="02020603050405020304" pitchFamily="18" charset="0"/>
              <a:cs typeface="+mn-cs"/>
              <a:sym typeface=""/>
            </a:endParaRPr>
          </a:p>
        </p:txBody>
      </p:sp>
      <p:pic>
        <p:nvPicPr>
          <p:cNvPr id="12" name="object 35">
            <a:extLst>
              <a:ext uri="{FF2B5EF4-FFF2-40B4-BE49-F238E27FC236}">
                <a16:creationId xmlns:a16="http://schemas.microsoft.com/office/drawing/2014/main" id="{4A3D295F-472B-4F30-B993-4740D4FFA1E7}"/>
              </a:ext>
            </a:extLst>
          </p:cNvPr>
          <p:cNvPicPr/>
          <p:nvPr/>
        </p:nvPicPr>
        <p:blipFill>
          <a:blip r:embed="rId4" cstate="print"/>
          <a:stretch>
            <a:fillRect/>
          </a:stretch>
        </p:blipFill>
        <p:spPr>
          <a:xfrm>
            <a:off x="4544364" y="3405768"/>
            <a:ext cx="89662" cy="71729"/>
          </a:xfrm>
          <a:prstGeom prst="rect">
            <a:avLst/>
          </a:prstGeom>
        </p:spPr>
      </p:pic>
      <p:sp>
        <p:nvSpPr>
          <p:cNvPr id="14" name="object 36">
            <a:extLst>
              <a:ext uri="{FF2B5EF4-FFF2-40B4-BE49-F238E27FC236}">
                <a16:creationId xmlns:a16="http://schemas.microsoft.com/office/drawing/2014/main" id="{988907C2-AF6F-4372-B0A1-421A4F45EE75}"/>
              </a:ext>
            </a:extLst>
          </p:cNvPr>
          <p:cNvSpPr txBox="1"/>
          <p:nvPr/>
        </p:nvSpPr>
        <p:spPr>
          <a:xfrm>
            <a:off x="4697339" y="3350501"/>
            <a:ext cx="2454910" cy="575286"/>
          </a:xfrm>
          <a:prstGeom prst="rect">
            <a:avLst/>
          </a:prstGeom>
        </p:spPr>
        <p:txBody>
          <a:bodyPr vert="horz" wrap="square" lIns="0" tIns="10160" rIns="0" bIns="0" rtlCol="0">
            <a:spAutoFit/>
          </a:bodyPr>
          <a:lstStyle/>
          <a:p>
            <a:pPr marL="12700" marR="5080" rtl="0">
              <a:lnSpc>
                <a:spcPct val="101899"/>
              </a:lnSpc>
              <a:spcBef>
                <a:spcPts val="80"/>
              </a:spcBef>
            </a:pPr>
            <a:r>
              <a:rPr lang="tr" sz="900">
                <a:solidFill>
                  <a:srgbClr val="414042"/>
                </a:solidFill>
                <a:latin typeface="Times New Roman" panose="02020603050405020304" pitchFamily="18" charset="0"/>
                <a:cs typeface="+mn-cs"/>
                <a:sym typeface=""/>
              </a:rPr>
              <a:t>Karar verme sürecine ve gelecekteki ülke politikalarına bilgi sağlamak için, sağlıklı verilere dayalı güvenilir ve objektif değerlendirmeler getirmelidir.</a:t>
            </a:r>
            <a:endParaRPr lang="en-US" sz="900" dirty="0">
              <a:latin typeface="Times New Roman" panose="02020603050405020304" pitchFamily="18" charset="0"/>
              <a:cs typeface="+mn-cs"/>
              <a:sym typeface=""/>
            </a:endParaRPr>
          </a:p>
        </p:txBody>
      </p:sp>
      <p:grpSp>
        <p:nvGrpSpPr>
          <p:cNvPr id="15" name="object 37">
            <a:extLst>
              <a:ext uri="{FF2B5EF4-FFF2-40B4-BE49-F238E27FC236}">
                <a16:creationId xmlns:a16="http://schemas.microsoft.com/office/drawing/2014/main" id="{ED122EA5-C804-4F3F-BCF1-E1C821423CA8}"/>
              </a:ext>
            </a:extLst>
          </p:cNvPr>
          <p:cNvGrpSpPr/>
          <p:nvPr/>
        </p:nvGrpSpPr>
        <p:grpSpPr>
          <a:xfrm>
            <a:off x="5332314" y="756813"/>
            <a:ext cx="1118870" cy="1256665"/>
            <a:chOff x="4142661" y="7022344"/>
            <a:chExt cx="1118870" cy="1256665"/>
          </a:xfrm>
        </p:grpSpPr>
        <p:sp>
          <p:nvSpPr>
            <p:cNvPr id="16" name="object 38">
              <a:extLst>
                <a:ext uri="{FF2B5EF4-FFF2-40B4-BE49-F238E27FC236}">
                  <a16:creationId xmlns:a16="http://schemas.microsoft.com/office/drawing/2014/main" id="{693C07C2-30D0-4B58-92D4-4C2B825D148E}"/>
                </a:ext>
              </a:extLst>
            </p:cNvPr>
            <p:cNvSpPr/>
            <p:nvPr/>
          </p:nvSpPr>
          <p:spPr>
            <a:xfrm>
              <a:off x="4339667" y="7050373"/>
              <a:ext cx="227965" cy="228600"/>
            </a:xfrm>
            <a:custGeom>
              <a:avLst/>
              <a:gdLst/>
              <a:ahLst/>
              <a:cxnLst/>
              <a:rect l="l" t="t" r="r" b="b"/>
              <a:pathLst>
                <a:path w="227964" h="228600">
                  <a:moveTo>
                    <a:pt x="227444" y="87795"/>
                  </a:moveTo>
                  <a:lnTo>
                    <a:pt x="87477" y="228269"/>
                  </a:lnTo>
                  <a:lnTo>
                    <a:pt x="0" y="105359"/>
                  </a:lnTo>
                  <a:lnTo>
                    <a:pt x="104978" y="0"/>
                  </a:lnTo>
                  <a:lnTo>
                    <a:pt x="227444" y="87795"/>
                  </a:lnTo>
                  <a:close/>
                </a:path>
              </a:pathLst>
            </a:custGeom>
            <a:ln w="56057">
              <a:solidFill>
                <a:srgbClr val="69C4A0"/>
              </a:solidFill>
            </a:ln>
          </p:spPr>
          <p:txBody>
            <a:bodyPr wrap="square" lIns="0" tIns="0" rIns="0" bIns="0" rtlCol="0"/>
            <a:lstStyle/>
            <a:p>
              <a:pPr rtl="0"/>
              <a:endParaRPr dirty="0"/>
            </a:p>
          </p:txBody>
        </p:sp>
        <p:sp>
          <p:nvSpPr>
            <p:cNvPr id="17" name="object 39">
              <a:extLst>
                <a:ext uri="{FF2B5EF4-FFF2-40B4-BE49-F238E27FC236}">
                  <a16:creationId xmlns:a16="http://schemas.microsoft.com/office/drawing/2014/main" id="{5E7A2AA2-E94B-4474-B9A9-14B7511CDF76}"/>
                </a:ext>
              </a:extLst>
            </p:cNvPr>
            <p:cNvSpPr/>
            <p:nvPr/>
          </p:nvSpPr>
          <p:spPr>
            <a:xfrm>
              <a:off x="4904531" y="7616897"/>
              <a:ext cx="210185" cy="210820"/>
            </a:xfrm>
            <a:custGeom>
              <a:avLst/>
              <a:gdLst/>
              <a:ahLst/>
              <a:cxnLst/>
              <a:rect l="l" t="t" r="r" b="b"/>
              <a:pathLst>
                <a:path w="210185" h="210820">
                  <a:moveTo>
                    <a:pt x="0" y="105282"/>
                  </a:moveTo>
                  <a:lnTo>
                    <a:pt x="104889" y="0"/>
                  </a:lnTo>
                  <a:lnTo>
                    <a:pt x="209791" y="105282"/>
                  </a:lnTo>
                  <a:lnTo>
                    <a:pt x="104889" y="210565"/>
                  </a:lnTo>
                  <a:lnTo>
                    <a:pt x="0" y="105282"/>
                  </a:lnTo>
                  <a:close/>
                </a:path>
              </a:pathLst>
            </a:custGeom>
            <a:ln w="56057">
              <a:solidFill>
                <a:srgbClr val="69C4A0"/>
              </a:solidFill>
            </a:ln>
          </p:spPr>
          <p:txBody>
            <a:bodyPr wrap="square" lIns="0" tIns="0" rIns="0" bIns="0" rtlCol="0"/>
            <a:lstStyle/>
            <a:p>
              <a:pPr rtl="0"/>
              <a:endParaRPr dirty="0"/>
            </a:p>
          </p:txBody>
        </p:sp>
        <p:sp>
          <p:nvSpPr>
            <p:cNvPr id="18" name="object 40">
              <a:extLst>
                <a:ext uri="{FF2B5EF4-FFF2-40B4-BE49-F238E27FC236}">
                  <a16:creationId xmlns:a16="http://schemas.microsoft.com/office/drawing/2014/main" id="{13A839B4-5166-44E9-8549-CBC830D72FBE}"/>
                </a:ext>
              </a:extLst>
            </p:cNvPr>
            <p:cNvSpPr/>
            <p:nvPr/>
          </p:nvSpPr>
          <p:spPr>
            <a:xfrm>
              <a:off x="4165616" y="7124053"/>
              <a:ext cx="1096010" cy="1131570"/>
            </a:xfrm>
            <a:custGeom>
              <a:avLst/>
              <a:gdLst/>
              <a:ahLst/>
              <a:cxnLst/>
              <a:rect l="l" t="t" r="r" b="b"/>
              <a:pathLst>
                <a:path w="1096010" h="1131570">
                  <a:moveTo>
                    <a:pt x="846607" y="826357"/>
                  </a:moveTo>
                  <a:lnTo>
                    <a:pt x="1095870" y="826357"/>
                  </a:lnTo>
                </a:path>
                <a:path w="1096010" h="1131570">
                  <a:moveTo>
                    <a:pt x="597344" y="826357"/>
                  </a:moveTo>
                  <a:lnTo>
                    <a:pt x="397941" y="826357"/>
                  </a:lnTo>
                  <a:lnTo>
                    <a:pt x="298234" y="1131398"/>
                  </a:lnTo>
                  <a:lnTo>
                    <a:pt x="697052" y="1131398"/>
                  </a:lnTo>
                  <a:lnTo>
                    <a:pt x="597344" y="826357"/>
                  </a:lnTo>
                  <a:close/>
                </a:path>
                <a:path w="1096010" h="1131570">
                  <a:moveTo>
                    <a:pt x="248386" y="1131398"/>
                  </a:moveTo>
                  <a:lnTo>
                    <a:pt x="746899" y="1131398"/>
                  </a:lnTo>
                </a:path>
                <a:path w="1096010" h="1131570">
                  <a:moveTo>
                    <a:pt x="646379" y="976369"/>
                  </a:moveTo>
                  <a:lnTo>
                    <a:pt x="796759" y="976369"/>
                  </a:lnTo>
                  <a:lnTo>
                    <a:pt x="844027" y="968722"/>
                  </a:lnTo>
                  <a:lnTo>
                    <a:pt x="885081" y="947427"/>
                  </a:lnTo>
                  <a:lnTo>
                    <a:pt x="917457" y="914954"/>
                  </a:lnTo>
                  <a:lnTo>
                    <a:pt x="938689" y="873774"/>
                  </a:lnTo>
                  <a:lnTo>
                    <a:pt x="946315" y="826357"/>
                  </a:lnTo>
                  <a:lnTo>
                    <a:pt x="597344" y="826357"/>
                  </a:lnTo>
                </a:path>
                <a:path w="1096010" h="1131570">
                  <a:moveTo>
                    <a:pt x="472719" y="276294"/>
                  </a:moveTo>
                  <a:lnTo>
                    <a:pt x="521231" y="286118"/>
                  </a:lnTo>
                  <a:lnTo>
                    <a:pt x="560844" y="312910"/>
                  </a:lnTo>
                  <a:lnTo>
                    <a:pt x="587551" y="352649"/>
                  </a:lnTo>
                  <a:lnTo>
                    <a:pt x="597344" y="401313"/>
                  </a:lnTo>
                  <a:lnTo>
                    <a:pt x="587551" y="449970"/>
                  </a:lnTo>
                  <a:lnTo>
                    <a:pt x="560844" y="489705"/>
                  </a:lnTo>
                  <a:lnTo>
                    <a:pt x="521231" y="516495"/>
                  </a:lnTo>
                  <a:lnTo>
                    <a:pt x="472719" y="526319"/>
                  </a:lnTo>
                  <a:lnTo>
                    <a:pt x="424205" y="516495"/>
                  </a:lnTo>
                  <a:lnTo>
                    <a:pt x="384587" y="489705"/>
                  </a:lnTo>
                  <a:lnTo>
                    <a:pt x="357876" y="449970"/>
                  </a:lnTo>
                  <a:lnTo>
                    <a:pt x="348081" y="401313"/>
                  </a:lnTo>
                  <a:lnTo>
                    <a:pt x="357876" y="352649"/>
                  </a:lnTo>
                  <a:lnTo>
                    <a:pt x="384587" y="312910"/>
                  </a:lnTo>
                  <a:lnTo>
                    <a:pt x="424205" y="286118"/>
                  </a:lnTo>
                  <a:lnTo>
                    <a:pt x="472719" y="276294"/>
                  </a:lnTo>
                  <a:close/>
                </a:path>
                <a:path w="1096010" h="1131570">
                  <a:moveTo>
                    <a:pt x="374459" y="326294"/>
                  </a:moveTo>
                  <a:lnTo>
                    <a:pt x="324040" y="326294"/>
                  </a:lnTo>
                  <a:lnTo>
                    <a:pt x="276157" y="329819"/>
                  </a:lnTo>
                  <a:lnTo>
                    <a:pt x="230455" y="340056"/>
                  </a:lnTo>
                  <a:lnTo>
                    <a:pt x="187436" y="356505"/>
                  </a:lnTo>
                  <a:lnTo>
                    <a:pt x="147600" y="378661"/>
                  </a:lnTo>
                  <a:lnTo>
                    <a:pt x="111448" y="406023"/>
                  </a:lnTo>
                  <a:lnTo>
                    <a:pt x="79484" y="438086"/>
                  </a:lnTo>
                  <a:lnTo>
                    <a:pt x="52206" y="474349"/>
                  </a:lnTo>
                  <a:lnTo>
                    <a:pt x="30118" y="514309"/>
                  </a:lnTo>
                  <a:lnTo>
                    <a:pt x="13720" y="557462"/>
                  </a:lnTo>
                  <a:lnTo>
                    <a:pt x="3513" y="603306"/>
                  </a:lnTo>
                  <a:lnTo>
                    <a:pt x="0" y="651338"/>
                  </a:lnTo>
                  <a:lnTo>
                    <a:pt x="3513" y="699370"/>
                  </a:lnTo>
                  <a:lnTo>
                    <a:pt x="13720" y="745214"/>
                  </a:lnTo>
                  <a:lnTo>
                    <a:pt x="30118" y="788367"/>
                  </a:lnTo>
                  <a:lnTo>
                    <a:pt x="52206" y="828327"/>
                  </a:lnTo>
                  <a:lnTo>
                    <a:pt x="79484" y="864590"/>
                  </a:lnTo>
                  <a:lnTo>
                    <a:pt x="111448" y="896653"/>
                  </a:lnTo>
                  <a:lnTo>
                    <a:pt x="147600" y="924015"/>
                  </a:lnTo>
                  <a:lnTo>
                    <a:pt x="187436" y="946171"/>
                  </a:lnTo>
                  <a:lnTo>
                    <a:pt x="230455" y="962620"/>
                  </a:lnTo>
                  <a:lnTo>
                    <a:pt x="276157" y="972857"/>
                  </a:lnTo>
                  <a:lnTo>
                    <a:pt x="324040" y="976382"/>
                  </a:lnTo>
                  <a:lnTo>
                    <a:pt x="348970" y="976382"/>
                  </a:lnTo>
                </a:path>
                <a:path w="1096010" h="1131570">
                  <a:moveTo>
                    <a:pt x="398818" y="826357"/>
                  </a:moveTo>
                  <a:lnTo>
                    <a:pt x="324040" y="826357"/>
                  </a:lnTo>
                  <a:lnTo>
                    <a:pt x="277654" y="820105"/>
                  </a:lnTo>
                  <a:lnTo>
                    <a:pt x="235973" y="802461"/>
                  </a:lnTo>
                  <a:lnTo>
                    <a:pt x="200659" y="775095"/>
                  </a:lnTo>
                  <a:lnTo>
                    <a:pt x="173377" y="739673"/>
                  </a:lnTo>
                  <a:lnTo>
                    <a:pt x="155787" y="697865"/>
                  </a:lnTo>
                  <a:lnTo>
                    <a:pt x="149555" y="651338"/>
                  </a:lnTo>
                  <a:lnTo>
                    <a:pt x="155787" y="604811"/>
                  </a:lnTo>
                  <a:lnTo>
                    <a:pt x="173377" y="563003"/>
                  </a:lnTo>
                  <a:lnTo>
                    <a:pt x="200659" y="527581"/>
                  </a:lnTo>
                  <a:lnTo>
                    <a:pt x="235973" y="500215"/>
                  </a:lnTo>
                  <a:lnTo>
                    <a:pt x="277654" y="482571"/>
                  </a:lnTo>
                  <a:lnTo>
                    <a:pt x="324040" y="476319"/>
                  </a:lnTo>
                  <a:lnTo>
                    <a:pt x="374459" y="476319"/>
                  </a:lnTo>
                </a:path>
                <a:path w="1096010" h="1131570">
                  <a:moveTo>
                    <a:pt x="540219" y="506152"/>
                  </a:moveTo>
                  <a:lnTo>
                    <a:pt x="649490" y="615765"/>
                  </a:lnTo>
                  <a:lnTo>
                    <a:pt x="665981" y="626745"/>
                  </a:lnTo>
                  <a:lnTo>
                    <a:pt x="684739" y="630405"/>
                  </a:lnTo>
                  <a:lnTo>
                    <a:pt x="703497" y="626745"/>
                  </a:lnTo>
                  <a:lnTo>
                    <a:pt x="719988" y="615765"/>
                  </a:lnTo>
                  <a:lnTo>
                    <a:pt x="860996" y="474325"/>
                  </a:lnTo>
                  <a:lnTo>
                    <a:pt x="871947" y="457781"/>
                  </a:lnTo>
                  <a:lnTo>
                    <a:pt x="875598" y="438962"/>
                  </a:lnTo>
                  <a:lnTo>
                    <a:pt x="871947" y="420144"/>
                  </a:lnTo>
                  <a:lnTo>
                    <a:pt x="860996" y="403599"/>
                  </a:lnTo>
                  <a:lnTo>
                    <a:pt x="473240" y="14649"/>
                  </a:lnTo>
                  <a:lnTo>
                    <a:pt x="456747" y="3662"/>
                  </a:lnTo>
                  <a:lnTo>
                    <a:pt x="437984" y="0"/>
                  </a:lnTo>
                  <a:lnTo>
                    <a:pt x="419222" y="3662"/>
                  </a:lnTo>
                  <a:lnTo>
                    <a:pt x="402729" y="14649"/>
                  </a:lnTo>
                  <a:lnTo>
                    <a:pt x="261734" y="156089"/>
                  </a:lnTo>
                  <a:lnTo>
                    <a:pt x="250782" y="172626"/>
                  </a:lnTo>
                  <a:lnTo>
                    <a:pt x="247132" y="191441"/>
                  </a:lnTo>
                  <a:lnTo>
                    <a:pt x="250782" y="210258"/>
                  </a:lnTo>
                  <a:lnTo>
                    <a:pt x="261734" y="226802"/>
                  </a:lnTo>
                  <a:lnTo>
                    <a:pt x="360921" y="326294"/>
                  </a:lnTo>
                </a:path>
              </a:pathLst>
            </a:custGeom>
            <a:ln w="45910">
              <a:solidFill>
                <a:srgbClr val="69C4A0"/>
              </a:solidFill>
            </a:ln>
          </p:spPr>
          <p:txBody>
            <a:bodyPr wrap="square" lIns="0" tIns="0" rIns="0" bIns="0" rtlCol="0"/>
            <a:lstStyle/>
            <a:p>
              <a:pPr rtl="0"/>
              <a:endParaRPr dirty="0"/>
            </a:p>
          </p:txBody>
        </p:sp>
      </p:grpSp>
      <p:sp>
        <p:nvSpPr>
          <p:cNvPr id="19" name="object 48">
            <a:extLst>
              <a:ext uri="{FF2B5EF4-FFF2-40B4-BE49-F238E27FC236}">
                <a16:creationId xmlns:a16="http://schemas.microsoft.com/office/drawing/2014/main" id="{059C7C51-3157-49B6-9FB4-9E9B051E3DF5}"/>
              </a:ext>
            </a:extLst>
          </p:cNvPr>
          <p:cNvSpPr txBox="1"/>
          <p:nvPr/>
        </p:nvSpPr>
        <p:spPr>
          <a:xfrm>
            <a:off x="301560" y="1514557"/>
            <a:ext cx="1270000" cy="2805430"/>
          </a:xfrm>
          <a:prstGeom prst="rect">
            <a:avLst/>
          </a:prstGeom>
        </p:spPr>
        <p:txBody>
          <a:bodyPr vert="horz" wrap="square" lIns="0" tIns="11430" rIns="0" bIns="0" rtlCol="0">
            <a:spAutoFit/>
          </a:bodyPr>
          <a:lstStyle/>
          <a:p>
            <a:pPr marL="12700" rtl="0">
              <a:lnSpc>
                <a:spcPct val="100000"/>
              </a:lnSpc>
              <a:spcBef>
                <a:spcPts val="90"/>
              </a:spcBef>
            </a:pPr>
            <a:r>
              <a:rPr lang="tr" sz="18250">
                <a:solidFill>
                  <a:srgbClr val="69C4A0"/>
                </a:solidFill>
                <a:latin typeface="Tahoma" panose="020B0604030504040204" pitchFamily="34" charset="0"/>
                <a:cs typeface="+mn-cs"/>
                <a:sym typeface=""/>
              </a:rPr>
              <a:t>5</a:t>
            </a:r>
            <a:endParaRPr lang="en-US" sz="18250" dirty="0">
              <a:latin typeface="Tahoma" panose="020B0604030504040204" pitchFamily="34" charset="0"/>
              <a:cs typeface="+mn-cs"/>
              <a:sym typeface=""/>
            </a:endParaRPr>
          </a:p>
        </p:txBody>
      </p:sp>
      <p:sp>
        <p:nvSpPr>
          <p:cNvPr id="20" name="object 10">
            <a:extLst>
              <a:ext uri="{FF2B5EF4-FFF2-40B4-BE49-F238E27FC236}">
                <a16:creationId xmlns:a16="http://schemas.microsoft.com/office/drawing/2014/main" id="{FC8586E5-30CD-4094-AC71-A35B15524BF7}"/>
              </a:ext>
            </a:extLst>
          </p:cNvPr>
          <p:cNvSpPr/>
          <p:nvPr/>
        </p:nvSpPr>
        <p:spPr>
          <a:xfrm>
            <a:off x="1491503" y="5455891"/>
            <a:ext cx="5742305" cy="633789"/>
          </a:xfrm>
          <a:custGeom>
            <a:avLst/>
            <a:gdLst/>
            <a:ahLst/>
            <a:cxnLst/>
            <a:rect l="l" t="t" r="r" b="b"/>
            <a:pathLst>
              <a:path w="5742305" h="383540">
                <a:moveTo>
                  <a:pt x="5742089" y="0"/>
                </a:moveTo>
                <a:lnTo>
                  <a:pt x="0" y="0"/>
                </a:lnTo>
                <a:lnTo>
                  <a:pt x="0" y="383311"/>
                </a:lnTo>
                <a:lnTo>
                  <a:pt x="5742089" y="383311"/>
                </a:lnTo>
                <a:lnTo>
                  <a:pt x="5742089" y="0"/>
                </a:lnTo>
                <a:close/>
              </a:path>
            </a:pathLst>
          </a:custGeom>
          <a:solidFill>
            <a:srgbClr val="00B050"/>
          </a:solidFill>
        </p:spPr>
        <p:txBody>
          <a:bodyPr wrap="square" lIns="0" tIns="0" rIns="0" bIns="0" rtlCol="0"/>
          <a:lstStyle/>
          <a:p>
            <a:pPr rtl="0"/>
            <a:endParaRPr dirty="0"/>
          </a:p>
        </p:txBody>
      </p:sp>
      <p:sp>
        <p:nvSpPr>
          <p:cNvPr id="21" name="object 30">
            <a:extLst>
              <a:ext uri="{FF2B5EF4-FFF2-40B4-BE49-F238E27FC236}">
                <a16:creationId xmlns:a16="http://schemas.microsoft.com/office/drawing/2014/main" id="{3DCE92A1-FC5E-470B-8FEB-D710870160BD}"/>
              </a:ext>
            </a:extLst>
          </p:cNvPr>
          <p:cNvSpPr txBox="1"/>
          <p:nvPr/>
        </p:nvSpPr>
        <p:spPr>
          <a:xfrm>
            <a:off x="1512635" y="5535772"/>
            <a:ext cx="5742305" cy="487313"/>
          </a:xfrm>
          <a:prstGeom prst="rect">
            <a:avLst/>
          </a:prstGeom>
        </p:spPr>
        <p:txBody>
          <a:bodyPr vert="horz" wrap="square" lIns="0" tIns="12700" rIns="0" bIns="0" rtlCol="0">
            <a:spAutoFit/>
          </a:bodyPr>
          <a:lstStyle/>
          <a:p>
            <a:pPr marL="48895" rtl="0">
              <a:lnSpc>
                <a:spcPct val="100000"/>
              </a:lnSpc>
              <a:spcBef>
                <a:spcPts val="100"/>
              </a:spcBef>
            </a:pPr>
            <a:r>
              <a:rPr lang="tr-TR" sz="1500" b="1" dirty="0">
                <a:solidFill>
                  <a:srgbClr val="FFFFFF"/>
                </a:solidFill>
                <a:latin typeface="Tahoma" panose="020B0604030504040204" pitchFamily="34" charset="0"/>
                <a:cs typeface="+mn-cs"/>
                <a:sym typeface=""/>
              </a:rPr>
              <a:t>PLASTİK SEKTÖRÜ STRATEJİK HEDEFLER VE </a:t>
            </a:r>
          </a:p>
          <a:p>
            <a:pPr marL="48895" rtl="0">
              <a:lnSpc>
                <a:spcPct val="100000"/>
              </a:lnSpc>
              <a:spcBef>
                <a:spcPts val="100"/>
              </a:spcBef>
            </a:pPr>
            <a:r>
              <a:rPr lang="tr-TR" sz="1500" b="1" dirty="0">
                <a:solidFill>
                  <a:srgbClr val="FFFFFF"/>
                </a:solidFill>
                <a:latin typeface="Tahoma" panose="020B0604030504040204" pitchFamily="34" charset="0"/>
                <a:cs typeface="+mn-cs"/>
                <a:sym typeface=""/>
              </a:rPr>
              <a:t>KRİTİK ÜRÜN/TEKNOLOJİLER</a:t>
            </a:r>
            <a:endParaRPr lang="en-US" sz="1500" dirty="0">
              <a:latin typeface="Tahoma" panose="020B0604030504040204" pitchFamily="34" charset="0"/>
              <a:cs typeface="+mn-cs"/>
              <a:sym typeface=""/>
            </a:endParaRPr>
          </a:p>
        </p:txBody>
      </p:sp>
      <p:pic>
        <p:nvPicPr>
          <p:cNvPr id="23" name="object 33">
            <a:extLst>
              <a:ext uri="{FF2B5EF4-FFF2-40B4-BE49-F238E27FC236}">
                <a16:creationId xmlns:a16="http://schemas.microsoft.com/office/drawing/2014/main" id="{7FF4CD51-0139-49F1-B68E-ABFD751DCB34}"/>
              </a:ext>
            </a:extLst>
          </p:cNvPr>
          <p:cNvPicPr/>
          <p:nvPr/>
        </p:nvPicPr>
        <p:blipFill>
          <a:blip r:embed="rId3" cstate="print"/>
          <a:stretch>
            <a:fillRect/>
          </a:stretch>
        </p:blipFill>
        <p:spPr>
          <a:xfrm>
            <a:off x="1485537" y="6249098"/>
            <a:ext cx="89662" cy="71729"/>
          </a:xfrm>
          <a:prstGeom prst="rect">
            <a:avLst/>
          </a:prstGeom>
        </p:spPr>
      </p:pic>
      <p:sp>
        <p:nvSpPr>
          <p:cNvPr id="24" name="object 34">
            <a:extLst>
              <a:ext uri="{FF2B5EF4-FFF2-40B4-BE49-F238E27FC236}">
                <a16:creationId xmlns:a16="http://schemas.microsoft.com/office/drawing/2014/main" id="{049B3567-E702-4D4C-A6D6-DD63EDF7D9D3}"/>
              </a:ext>
            </a:extLst>
          </p:cNvPr>
          <p:cNvSpPr txBox="1"/>
          <p:nvPr/>
        </p:nvSpPr>
        <p:spPr>
          <a:xfrm>
            <a:off x="1646958" y="6193830"/>
            <a:ext cx="2526030" cy="581660"/>
          </a:xfrm>
          <a:prstGeom prst="rect">
            <a:avLst/>
          </a:prstGeom>
        </p:spPr>
        <p:txBody>
          <a:bodyPr vert="horz" wrap="square" lIns="0" tIns="10160" rIns="0" bIns="0" rtlCol="0">
            <a:spAutoFit/>
          </a:bodyPr>
          <a:lstStyle/>
          <a:p>
            <a:pPr marL="12700" marR="5080" algn="l">
              <a:lnSpc>
                <a:spcPct val="101899"/>
              </a:lnSpc>
              <a:spcBef>
                <a:spcPts val="80"/>
              </a:spcBef>
            </a:pPr>
            <a:r>
              <a:rPr lang="tr-TR" sz="900" dirty="0">
                <a:solidFill>
                  <a:schemeClr val="tx1"/>
                </a:solidFill>
                <a:latin typeface="Times New Roman" panose="02020603050405020304" pitchFamily="18" charset="0"/>
                <a:cs typeface="Times New Roman" panose="02020603050405020304" pitchFamily="18" charset="0"/>
              </a:rPr>
              <a:t>Atıkların toplanması, atıkların tasnifi, kaynağında ayrıştırılması (</a:t>
            </a:r>
            <a:r>
              <a:rPr lang="tr-TR" sz="900" dirty="0" err="1">
                <a:solidFill>
                  <a:schemeClr val="tx1"/>
                </a:solidFill>
                <a:latin typeface="Times New Roman" panose="02020603050405020304" pitchFamily="18" charset="0"/>
                <a:cs typeface="Times New Roman" panose="02020603050405020304" pitchFamily="18" charset="0"/>
              </a:rPr>
              <a:t>Kompostlanabilen</a:t>
            </a:r>
            <a:r>
              <a:rPr lang="tr-TR" sz="900" dirty="0">
                <a:solidFill>
                  <a:schemeClr val="tx1"/>
                </a:solidFill>
                <a:latin typeface="Times New Roman" panose="02020603050405020304" pitchFamily="18" charset="0"/>
                <a:cs typeface="Times New Roman" panose="02020603050405020304" pitchFamily="18" charset="0"/>
              </a:rPr>
              <a:t> ve </a:t>
            </a:r>
            <a:r>
              <a:rPr lang="tr-TR" sz="900" dirty="0" err="1">
                <a:solidFill>
                  <a:schemeClr val="tx1"/>
                </a:solidFill>
                <a:latin typeface="Times New Roman" panose="02020603050405020304" pitchFamily="18" charset="0"/>
                <a:cs typeface="Times New Roman" panose="02020603050405020304" pitchFamily="18" charset="0"/>
              </a:rPr>
              <a:t>Kompostlanamayan</a:t>
            </a:r>
            <a:r>
              <a:rPr lang="tr-TR" sz="900" dirty="0">
                <a:solidFill>
                  <a:schemeClr val="tx1"/>
                </a:solidFill>
                <a:latin typeface="Times New Roman" panose="02020603050405020304" pitchFamily="18" charset="0"/>
                <a:cs typeface="Times New Roman" panose="02020603050405020304" pitchFamily="18" charset="0"/>
              </a:rPr>
              <a:t> </a:t>
            </a:r>
            <a:r>
              <a:rPr lang="tr-TR" sz="900" dirty="0" err="1">
                <a:solidFill>
                  <a:schemeClr val="tx1"/>
                </a:solidFill>
                <a:latin typeface="Times New Roman" panose="02020603050405020304" pitchFamily="18" charset="0"/>
                <a:cs typeface="Times New Roman" panose="02020603050405020304" pitchFamily="18" charset="0"/>
              </a:rPr>
              <a:t>v.b</a:t>
            </a:r>
            <a:r>
              <a:rPr lang="tr-TR" sz="900" dirty="0">
                <a:solidFill>
                  <a:schemeClr val="tx1"/>
                </a:solidFill>
                <a:latin typeface="Times New Roman" panose="02020603050405020304" pitchFamily="18" charset="0"/>
                <a:cs typeface="Times New Roman" panose="02020603050405020304" pitchFamily="18" charset="0"/>
              </a:rPr>
              <a:t>.)</a:t>
            </a:r>
          </a:p>
          <a:p>
            <a:pPr marL="12700" marR="5080" rtl="0">
              <a:lnSpc>
                <a:spcPct val="101899"/>
              </a:lnSpc>
              <a:spcBef>
                <a:spcPts val="80"/>
              </a:spcBef>
            </a:pPr>
            <a:endParaRPr lang="en-US" sz="900" dirty="0">
              <a:latin typeface="Times New Roman" panose="02020603050405020304" pitchFamily="18" charset="0"/>
              <a:cs typeface="+mn-cs"/>
              <a:sym typeface=""/>
            </a:endParaRPr>
          </a:p>
        </p:txBody>
      </p:sp>
      <p:pic>
        <p:nvPicPr>
          <p:cNvPr id="25" name="object 35">
            <a:extLst>
              <a:ext uri="{FF2B5EF4-FFF2-40B4-BE49-F238E27FC236}">
                <a16:creationId xmlns:a16="http://schemas.microsoft.com/office/drawing/2014/main" id="{0C1F3C92-D76F-4AB3-835E-DA1357E94997}"/>
              </a:ext>
            </a:extLst>
          </p:cNvPr>
          <p:cNvPicPr/>
          <p:nvPr/>
        </p:nvPicPr>
        <p:blipFill>
          <a:blip r:embed="rId4" cstate="print"/>
          <a:stretch>
            <a:fillRect/>
          </a:stretch>
        </p:blipFill>
        <p:spPr>
          <a:xfrm>
            <a:off x="4488549" y="6240167"/>
            <a:ext cx="89662" cy="71729"/>
          </a:xfrm>
          <a:prstGeom prst="rect">
            <a:avLst/>
          </a:prstGeom>
        </p:spPr>
      </p:pic>
      <p:sp>
        <p:nvSpPr>
          <p:cNvPr id="26" name="object 36">
            <a:extLst>
              <a:ext uri="{FF2B5EF4-FFF2-40B4-BE49-F238E27FC236}">
                <a16:creationId xmlns:a16="http://schemas.microsoft.com/office/drawing/2014/main" id="{64AA3C3B-36AA-43F3-B153-9255D79D6481}"/>
              </a:ext>
            </a:extLst>
          </p:cNvPr>
          <p:cNvSpPr txBox="1"/>
          <p:nvPr/>
        </p:nvSpPr>
        <p:spPr>
          <a:xfrm>
            <a:off x="4641524" y="6184900"/>
            <a:ext cx="2454910" cy="425758"/>
          </a:xfrm>
          <a:prstGeom prst="rect">
            <a:avLst/>
          </a:prstGeom>
        </p:spPr>
        <p:txBody>
          <a:bodyPr vert="horz" wrap="square" lIns="0" tIns="10160" rIns="0" bIns="0" rtlCol="0">
            <a:spAutoFit/>
          </a:bodyPr>
          <a:lstStyle/>
          <a:p>
            <a:pPr algn="l"/>
            <a:r>
              <a:rPr lang="tr-TR" sz="900">
                <a:solidFill>
                  <a:schemeClr val="tx1"/>
                </a:solidFill>
                <a:latin typeface="Times New Roman" panose="02020603050405020304" pitchFamily="18" charset="0"/>
                <a:cs typeface="Times New Roman" panose="02020603050405020304" pitchFamily="18" charset="0"/>
              </a:rPr>
              <a:t>Plastik sektörü atıklarının mekanik geri dönüşümlerine yönelik proseslerin ve teknolojilerin geliştirilmesi, pilot uygulamaların gerçekleştirilmesi.</a:t>
            </a:r>
          </a:p>
        </p:txBody>
      </p:sp>
      <p:sp>
        <p:nvSpPr>
          <p:cNvPr id="27" name="object 48">
            <a:extLst>
              <a:ext uri="{FF2B5EF4-FFF2-40B4-BE49-F238E27FC236}">
                <a16:creationId xmlns:a16="http://schemas.microsoft.com/office/drawing/2014/main" id="{89688F70-A5C5-43B8-9E1C-9976ECBE6950}"/>
              </a:ext>
            </a:extLst>
          </p:cNvPr>
          <p:cNvSpPr txBox="1"/>
          <p:nvPr/>
        </p:nvSpPr>
        <p:spPr>
          <a:xfrm>
            <a:off x="245745" y="4871751"/>
            <a:ext cx="1270000" cy="2805430"/>
          </a:xfrm>
          <a:prstGeom prst="rect">
            <a:avLst/>
          </a:prstGeom>
        </p:spPr>
        <p:txBody>
          <a:bodyPr vert="horz" wrap="square" lIns="0" tIns="11430" rIns="0" bIns="0" rtlCol="0">
            <a:spAutoFit/>
          </a:bodyPr>
          <a:lstStyle/>
          <a:p>
            <a:pPr marL="12700" rtl="0">
              <a:lnSpc>
                <a:spcPct val="100000"/>
              </a:lnSpc>
              <a:spcBef>
                <a:spcPts val="90"/>
              </a:spcBef>
            </a:pPr>
            <a:r>
              <a:rPr lang="tr" sz="18250">
                <a:solidFill>
                  <a:srgbClr val="00B050"/>
                </a:solidFill>
                <a:latin typeface="Tahoma" panose="020B0604030504040204" pitchFamily="34" charset="0"/>
                <a:cs typeface="+mn-cs"/>
                <a:sym typeface=""/>
              </a:rPr>
              <a:t>6</a:t>
            </a:r>
            <a:endParaRPr lang="en-US" sz="18250">
              <a:solidFill>
                <a:srgbClr val="00B050"/>
              </a:solidFill>
              <a:latin typeface="Tahoma" panose="020B0604030504040204" pitchFamily="34" charset="0"/>
              <a:cs typeface="+mn-cs"/>
              <a:sym typeface=""/>
            </a:endParaRPr>
          </a:p>
        </p:txBody>
      </p:sp>
      <p:pic>
        <p:nvPicPr>
          <p:cNvPr id="30" name="object 33">
            <a:extLst>
              <a:ext uri="{FF2B5EF4-FFF2-40B4-BE49-F238E27FC236}">
                <a16:creationId xmlns:a16="http://schemas.microsoft.com/office/drawing/2014/main" id="{1053BAB1-AE38-42AB-B244-8007681E9244}"/>
              </a:ext>
            </a:extLst>
          </p:cNvPr>
          <p:cNvPicPr/>
          <p:nvPr/>
        </p:nvPicPr>
        <p:blipFill>
          <a:blip r:embed="rId3" cstate="print"/>
          <a:stretch>
            <a:fillRect/>
          </a:stretch>
        </p:blipFill>
        <p:spPr>
          <a:xfrm>
            <a:off x="1494597" y="6814129"/>
            <a:ext cx="89662" cy="71729"/>
          </a:xfrm>
          <a:prstGeom prst="rect">
            <a:avLst/>
          </a:prstGeom>
        </p:spPr>
      </p:pic>
      <p:sp>
        <p:nvSpPr>
          <p:cNvPr id="31" name="object 34">
            <a:extLst>
              <a:ext uri="{FF2B5EF4-FFF2-40B4-BE49-F238E27FC236}">
                <a16:creationId xmlns:a16="http://schemas.microsoft.com/office/drawing/2014/main" id="{2451A206-F329-4DEB-B069-A18BFF5621A0}"/>
              </a:ext>
            </a:extLst>
          </p:cNvPr>
          <p:cNvSpPr txBox="1"/>
          <p:nvPr/>
        </p:nvSpPr>
        <p:spPr>
          <a:xfrm>
            <a:off x="1656018" y="6758861"/>
            <a:ext cx="2526030" cy="571631"/>
          </a:xfrm>
          <a:prstGeom prst="rect">
            <a:avLst/>
          </a:prstGeom>
        </p:spPr>
        <p:txBody>
          <a:bodyPr vert="horz" wrap="square" lIns="0" tIns="10160" rIns="0" bIns="0" rtlCol="0">
            <a:spAutoFit/>
          </a:bodyPr>
          <a:lstStyle/>
          <a:p>
            <a:pPr algn="l"/>
            <a:r>
              <a:rPr lang="tr-TR" sz="900">
                <a:solidFill>
                  <a:schemeClr val="tx1"/>
                </a:solidFill>
                <a:latin typeface="Times New Roman" panose="02020603050405020304" pitchFamily="18" charset="0"/>
                <a:cs typeface="Times New Roman" panose="02020603050405020304" pitchFamily="18" charset="0"/>
              </a:rPr>
              <a:t>Plastik sektörü atıklarının kimyasal ve biyolojik geri dönüşümlerine yönelik proseslerin ve teknolojilerin geliştirilmesi, pilot uygulamaların gerçekleştirilmesi.</a:t>
            </a:r>
          </a:p>
          <a:p>
            <a:pPr marL="12700" marR="5080" rtl="0">
              <a:lnSpc>
                <a:spcPct val="101899"/>
              </a:lnSpc>
              <a:spcBef>
                <a:spcPts val="80"/>
              </a:spcBef>
            </a:pPr>
            <a:endParaRPr lang="en-US" sz="900">
              <a:latin typeface="Times New Roman" panose="02020603050405020304" pitchFamily="18" charset="0"/>
              <a:cs typeface="+mn-cs"/>
              <a:sym typeface=""/>
            </a:endParaRPr>
          </a:p>
        </p:txBody>
      </p:sp>
      <p:pic>
        <p:nvPicPr>
          <p:cNvPr id="32" name="object 33">
            <a:extLst>
              <a:ext uri="{FF2B5EF4-FFF2-40B4-BE49-F238E27FC236}">
                <a16:creationId xmlns:a16="http://schemas.microsoft.com/office/drawing/2014/main" id="{85C1ECE5-1813-4184-9721-1C417E5C9F42}"/>
              </a:ext>
            </a:extLst>
          </p:cNvPr>
          <p:cNvPicPr/>
          <p:nvPr/>
        </p:nvPicPr>
        <p:blipFill>
          <a:blip r:embed="rId3" cstate="print"/>
          <a:stretch>
            <a:fillRect/>
          </a:stretch>
        </p:blipFill>
        <p:spPr>
          <a:xfrm>
            <a:off x="4476046" y="6830758"/>
            <a:ext cx="89662" cy="71729"/>
          </a:xfrm>
          <a:prstGeom prst="rect">
            <a:avLst/>
          </a:prstGeom>
        </p:spPr>
      </p:pic>
      <p:sp>
        <p:nvSpPr>
          <p:cNvPr id="33" name="object 34">
            <a:extLst>
              <a:ext uri="{FF2B5EF4-FFF2-40B4-BE49-F238E27FC236}">
                <a16:creationId xmlns:a16="http://schemas.microsoft.com/office/drawing/2014/main" id="{70AB266F-4427-4A7C-9D44-E7DAF32AD372}"/>
              </a:ext>
            </a:extLst>
          </p:cNvPr>
          <p:cNvSpPr txBox="1"/>
          <p:nvPr/>
        </p:nvSpPr>
        <p:spPr>
          <a:xfrm>
            <a:off x="4637467" y="6775490"/>
            <a:ext cx="2526030" cy="433132"/>
          </a:xfrm>
          <a:prstGeom prst="rect">
            <a:avLst/>
          </a:prstGeom>
        </p:spPr>
        <p:txBody>
          <a:bodyPr vert="horz" wrap="square" lIns="0" tIns="10160" rIns="0" bIns="0" rtlCol="0">
            <a:spAutoFit/>
          </a:bodyPr>
          <a:lstStyle/>
          <a:p>
            <a:pPr algn="l"/>
            <a:r>
              <a:rPr lang="tr-TR" sz="900">
                <a:solidFill>
                  <a:schemeClr val="tx1"/>
                </a:solidFill>
                <a:latin typeface="Times New Roman" panose="02020603050405020304" pitchFamily="18" charset="0"/>
                <a:cs typeface="Times New Roman" panose="02020603050405020304" pitchFamily="18" charset="0"/>
              </a:rPr>
              <a:t>Kapalı devre geri dönüşüm sistemlerinin oluşturulması (</a:t>
            </a:r>
            <a:r>
              <a:rPr lang="tr-TR" sz="900" err="1">
                <a:solidFill>
                  <a:schemeClr val="tx1"/>
                </a:solidFill>
                <a:latin typeface="Times New Roman" panose="02020603050405020304" pitchFamily="18" charset="0"/>
                <a:cs typeface="Times New Roman" panose="02020603050405020304" pitchFamily="18" charset="0"/>
              </a:rPr>
              <a:t>bottle-to-bottle</a:t>
            </a:r>
            <a:r>
              <a:rPr lang="tr-TR" sz="900">
                <a:solidFill>
                  <a:schemeClr val="tx1"/>
                </a:solidFill>
                <a:latin typeface="Times New Roman" panose="02020603050405020304" pitchFamily="18" charset="0"/>
                <a:cs typeface="Times New Roman" panose="02020603050405020304" pitchFamily="18" charset="0"/>
              </a:rPr>
              <a:t>)- Kapalı çevrim-depozito işlemleri.</a:t>
            </a:r>
          </a:p>
          <a:p>
            <a:pPr marL="12700" marR="5080" rtl="0">
              <a:lnSpc>
                <a:spcPct val="101899"/>
              </a:lnSpc>
              <a:spcBef>
                <a:spcPts val="80"/>
              </a:spcBef>
            </a:pPr>
            <a:endParaRPr lang="en-US" sz="900">
              <a:latin typeface="Times New Roman" panose="02020603050405020304" pitchFamily="18" charset="0"/>
              <a:cs typeface="+mn-cs"/>
              <a:sym typeface=""/>
            </a:endParaRPr>
          </a:p>
        </p:txBody>
      </p:sp>
      <p:pic>
        <p:nvPicPr>
          <p:cNvPr id="34" name="object 33">
            <a:extLst>
              <a:ext uri="{FF2B5EF4-FFF2-40B4-BE49-F238E27FC236}">
                <a16:creationId xmlns:a16="http://schemas.microsoft.com/office/drawing/2014/main" id="{3EA0D473-1A3D-4342-A199-BCB14478D709}"/>
              </a:ext>
            </a:extLst>
          </p:cNvPr>
          <p:cNvPicPr/>
          <p:nvPr/>
        </p:nvPicPr>
        <p:blipFill>
          <a:blip r:embed="rId3" cstate="print"/>
          <a:stretch>
            <a:fillRect/>
          </a:stretch>
        </p:blipFill>
        <p:spPr>
          <a:xfrm>
            <a:off x="1485537" y="7438319"/>
            <a:ext cx="89662" cy="71729"/>
          </a:xfrm>
          <a:prstGeom prst="rect">
            <a:avLst/>
          </a:prstGeom>
        </p:spPr>
      </p:pic>
      <p:sp>
        <p:nvSpPr>
          <p:cNvPr id="35" name="object 34">
            <a:extLst>
              <a:ext uri="{FF2B5EF4-FFF2-40B4-BE49-F238E27FC236}">
                <a16:creationId xmlns:a16="http://schemas.microsoft.com/office/drawing/2014/main" id="{87B86104-4789-45D0-9808-82A03DEC1943}"/>
              </a:ext>
            </a:extLst>
          </p:cNvPr>
          <p:cNvSpPr txBox="1"/>
          <p:nvPr/>
        </p:nvSpPr>
        <p:spPr>
          <a:xfrm>
            <a:off x="1646958" y="7383051"/>
            <a:ext cx="2526030" cy="433132"/>
          </a:xfrm>
          <a:prstGeom prst="rect">
            <a:avLst/>
          </a:prstGeom>
        </p:spPr>
        <p:txBody>
          <a:bodyPr vert="horz" wrap="square" lIns="0" tIns="10160" rIns="0" bIns="0" rtlCol="0">
            <a:spAutoFit/>
          </a:bodyPr>
          <a:lstStyle/>
          <a:p>
            <a:pPr algn="l"/>
            <a:r>
              <a:rPr lang="tr-TR" sz="900" dirty="0">
                <a:solidFill>
                  <a:schemeClr val="tx1"/>
                </a:solidFill>
                <a:latin typeface="Times New Roman" panose="02020603050405020304" pitchFamily="18" charset="0"/>
                <a:cs typeface="Times New Roman" panose="02020603050405020304" pitchFamily="18" charset="0"/>
              </a:rPr>
              <a:t>Geri dönüşüm ürün ve malzemelere yönelik izlenebilirlik teknolojileri.</a:t>
            </a:r>
          </a:p>
          <a:p>
            <a:pPr marL="12700" marR="5080" rtl="0">
              <a:lnSpc>
                <a:spcPct val="101899"/>
              </a:lnSpc>
              <a:spcBef>
                <a:spcPts val="80"/>
              </a:spcBef>
            </a:pPr>
            <a:endParaRPr lang="en-US" sz="900" dirty="0">
              <a:latin typeface="Times New Roman" panose="02020603050405020304" pitchFamily="18" charset="0"/>
              <a:cs typeface="+mn-cs"/>
              <a:sym typeface=""/>
            </a:endParaRPr>
          </a:p>
        </p:txBody>
      </p:sp>
      <p:pic>
        <p:nvPicPr>
          <p:cNvPr id="36" name="object 33">
            <a:extLst>
              <a:ext uri="{FF2B5EF4-FFF2-40B4-BE49-F238E27FC236}">
                <a16:creationId xmlns:a16="http://schemas.microsoft.com/office/drawing/2014/main" id="{EAC21427-F1BD-40DA-96F7-CE7A4CA10F65}"/>
              </a:ext>
            </a:extLst>
          </p:cNvPr>
          <p:cNvPicPr/>
          <p:nvPr/>
        </p:nvPicPr>
        <p:blipFill>
          <a:blip r:embed="rId3" cstate="print"/>
          <a:stretch>
            <a:fillRect/>
          </a:stretch>
        </p:blipFill>
        <p:spPr>
          <a:xfrm>
            <a:off x="4472605" y="7424274"/>
            <a:ext cx="89662" cy="71729"/>
          </a:xfrm>
          <a:prstGeom prst="rect">
            <a:avLst/>
          </a:prstGeom>
        </p:spPr>
      </p:pic>
      <p:sp>
        <p:nvSpPr>
          <p:cNvPr id="37" name="object 34">
            <a:extLst>
              <a:ext uri="{FF2B5EF4-FFF2-40B4-BE49-F238E27FC236}">
                <a16:creationId xmlns:a16="http://schemas.microsoft.com/office/drawing/2014/main" id="{CADAEE55-E8B9-481A-BC25-0CC127ECCF0F}"/>
              </a:ext>
            </a:extLst>
          </p:cNvPr>
          <p:cNvSpPr txBox="1"/>
          <p:nvPr/>
        </p:nvSpPr>
        <p:spPr>
          <a:xfrm>
            <a:off x="4634026" y="7369006"/>
            <a:ext cx="2526030" cy="571631"/>
          </a:xfrm>
          <a:prstGeom prst="rect">
            <a:avLst/>
          </a:prstGeom>
        </p:spPr>
        <p:txBody>
          <a:bodyPr vert="horz" wrap="square" lIns="0" tIns="10160" rIns="0" bIns="0" rtlCol="0">
            <a:spAutoFit/>
          </a:bodyPr>
          <a:lstStyle/>
          <a:p>
            <a:pPr algn="l"/>
            <a:r>
              <a:rPr lang="tr-TR" sz="900">
                <a:solidFill>
                  <a:schemeClr val="tx1"/>
                </a:solidFill>
                <a:latin typeface="Times New Roman" panose="02020603050405020304" pitchFamily="18" charset="0"/>
                <a:cs typeface="Times New Roman" panose="02020603050405020304" pitchFamily="18" charset="0"/>
              </a:rPr>
              <a:t>Geri dönüşmüş plastiklerin gıda ambalajında kullanıma uygun hale getiren </a:t>
            </a:r>
            <a:r>
              <a:rPr lang="tr-TR" sz="900" err="1">
                <a:solidFill>
                  <a:schemeClr val="tx1"/>
                </a:solidFill>
                <a:latin typeface="Times New Roman" panose="02020603050405020304" pitchFamily="18" charset="0"/>
                <a:cs typeface="Times New Roman" panose="02020603050405020304" pitchFamily="18" charset="0"/>
              </a:rPr>
              <a:t>dekontaminasyon</a:t>
            </a:r>
            <a:r>
              <a:rPr lang="tr-TR" sz="900">
                <a:solidFill>
                  <a:schemeClr val="tx1"/>
                </a:solidFill>
                <a:latin typeface="Times New Roman" panose="02020603050405020304" pitchFamily="18" charset="0"/>
                <a:cs typeface="Times New Roman" panose="02020603050405020304" pitchFamily="18" charset="0"/>
              </a:rPr>
              <a:t> sistemlerinin geliştirilmesi.</a:t>
            </a:r>
          </a:p>
          <a:p>
            <a:pPr marL="12700" marR="5080" rtl="0">
              <a:lnSpc>
                <a:spcPct val="101899"/>
              </a:lnSpc>
              <a:spcBef>
                <a:spcPts val="80"/>
              </a:spcBef>
            </a:pPr>
            <a:endParaRPr lang="en-US" sz="900">
              <a:latin typeface="Times New Roman" panose="02020603050405020304" pitchFamily="18" charset="0"/>
              <a:cs typeface="+mn-cs"/>
              <a:sym typeface=""/>
            </a:endParaRPr>
          </a:p>
        </p:txBody>
      </p:sp>
    </p:spTree>
    <p:extLst>
      <p:ext uri="{BB962C8B-B14F-4D97-AF65-F5344CB8AC3E}">
        <p14:creationId xmlns:p14="http://schemas.microsoft.com/office/powerpoint/2010/main" val="388084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1067300" y="1930793"/>
            <a:ext cx="5786120" cy="320601"/>
          </a:xfrm>
          <a:prstGeom prst="rect">
            <a:avLst/>
          </a:prstGeom>
        </p:spPr>
        <p:txBody>
          <a:bodyPr vert="horz" wrap="square" lIns="0" tIns="12700" rIns="0" bIns="0" rtlCol="0">
            <a:spAutoFit/>
          </a:bodyPr>
          <a:lstStyle/>
          <a:p>
            <a:pPr marL="12700" rtl="0">
              <a:lnSpc>
                <a:spcPct val="100000"/>
              </a:lnSpc>
              <a:spcBef>
                <a:spcPts val="100"/>
              </a:spcBef>
            </a:pPr>
            <a:endParaRPr lang="en-US" sz="1000">
              <a:latin typeface="Tahoma" panose="020B0604030504040204" pitchFamily="34" charset="0"/>
              <a:cs typeface="+mn-cs"/>
              <a:sym typeface=""/>
            </a:endParaRPr>
          </a:p>
        </p:txBody>
      </p:sp>
      <p:pic>
        <p:nvPicPr>
          <p:cNvPr id="50" name="Resim 49">
            <a:extLst>
              <a:ext uri="{FF2B5EF4-FFF2-40B4-BE49-F238E27FC236}">
                <a16:creationId xmlns:a16="http://schemas.microsoft.com/office/drawing/2014/main" id="{9F02F669-D665-4BBB-B9E8-318951668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
        <p:nvSpPr>
          <p:cNvPr id="2" name="Metin kutusu 1" descr="Bu kısım belki kolay takip edilmesi açısından daha az ve flash cümlelerle işlenebilir. ">
            <a:extLst>
              <a:ext uri="{FF2B5EF4-FFF2-40B4-BE49-F238E27FC236}">
                <a16:creationId xmlns:a16="http://schemas.microsoft.com/office/drawing/2014/main" id="{5685174D-06A9-4DE9-8D00-906D19168951}"/>
              </a:ext>
            </a:extLst>
          </p:cNvPr>
          <p:cNvSpPr txBox="1"/>
          <p:nvPr/>
        </p:nvSpPr>
        <p:spPr>
          <a:xfrm>
            <a:off x="463550" y="3803382"/>
            <a:ext cx="6629400" cy="6724918"/>
          </a:xfrm>
          <a:prstGeom prst="rect">
            <a:avLst/>
          </a:prstGeom>
          <a:noFill/>
        </p:spPr>
        <p:txBody>
          <a:bodyPr wrap="square" rtlCol="0">
            <a:spAutoFit/>
          </a:bodyPr>
          <a:lstStyle/>
          <a:p>
            <a:pPr algn="ctr"/>
            <a:r>
              <a:rPr lang="tr-TR" sz="1000" b="1" dirty="0" err="1">
                <a:solidFill>
                  <a:srgbClr val="FF0000"/>
                </a:solidFill>
                <a:latin typeface="Times New Roman" panose="02020603050405020304" pitchFamily="18" charset="0"/>
                <a:cs typeface="Times New Roman" panose="02020603050405020304" pitchFamily="18" charset="0"/>
              </a:rPr>
              <a:t>RePlast</a:t>
            </a:r>
            <a:r>
              <a:rPr lang="tr-TR" sz="1000" b="1" dirty="0">
                <a:solidFill>
                  <a:srgbClr val="FF0000"/>
                </a:solidFill>
                <a:latin typeface="Times New Roman" panose="02020603050405020304" pitchFamily="18" charset="0"/>
                <a:cs typeface="Times New Roman" panose="02020603050405020304" pitchFamily="18" charset="0"/>
              </a:rPr>
              <a:t> </a:t>
            </a:r>
            <a:r>
              <a:rPr lang="tr-TR" sz="1000" b="1" dirty="0" err="1">
                <a:solidFill>
                  <a:srgbClr val="FF0000"/>
                </a:solidFill>
                <a:latin typeface="Times New Roman" panose="02020603050405020304" pitchFamily="18" charset="0"/>
                <a:cs typeface="Times New Roman" panose="02020603050405020304" pitchFamily="18" charset="0"/>
              </a:rPr>
              <a:t>Eurasia</a:t>
            </a:r>
            <a:r>
              <a:rPr lang="tr-TR" sz="1000" b="1" dirty="0">
                <a:solidFill>
                  <a:srgbClr val="FF0000"/>
                </a:solidFill>
                <a:latin typeface="Times New Roman" panose="02020603050405020304" pitchFamily="18" charset="0"/>
                <a:cs typeface="Times New Roman" panose="02020603050405020304" pitchFamily="18" charset="0"/>
              </a:rPr>
              <a:t> Fuarı, ilk yılında rekora imza attı</a:t>
            </a:r>
            <a:endParaRPr lang="tr-TR" sz="1000" dirty="0">
              <a:solidFill>
                <a:srgbClr val="FF0000"/>
              </a:solidFill>
              <a:latin typeface="Times New Roman" panose="02020603050405020304" pitchFamily="18" charset="0"/>
              <a:cs typeface="Times New Roman" panose="02020603050405020304" pitchFamily="18" charset="0"/>
            </a:endParaRPr>
          </a:p>
          <a:p>
            <a:pPr algn="ctr"/>
            <a:r>
              <a:rPr lang="tr-TR" sz="1000" b="1" dirty="0">
                <a:solidFill>
                  <a:srgbClr val="FF0000"/>
                </a:solidFill>
                <a:latin typeface="Times New Roman" panose="02020603050405020304" pitchFamily="18" charset="0"/>
                <a:cs typeface="Times New Roman" panose="02020603050405020304" pitchFamily="18" charset="0"/>
              </a:rPr>
              <a:t>Sadece Plastik Geri Dönüşüm Teknoloji ve Hammaddelerine odaklanmış fuara, ilk yılında</a:t>
            </a:r>
            <a:br>
              <a:rPr lang="tr-TR" sz="1000" b="1" dirty="0">
                <a:solidFill>
                  <a:srgbClr val="FF0000"/>
                </a:solidFill>
                <a:latin typeface="Times New Roman" panose="02020603050405020304" pitchFamily="18" charset="0"/>
                <a:cs typeface="Times New Roman" panose="02020603050405020304" pitchFamily="18" charset="0"/>
              </a:rPr>
            </a:br>
            <a:r>
              <a:rPr lang="tr-TR" sz="1000" b="1" dirty="0">
                <a:solidFill>
                  <a:srgbClr val="FF0000"/>
                </a:solidFill>
                <a:latin typeface="Times New Roman" panose="02020603050405020304" pitchFamily="18" charset="0"/>
                <a:cs typeface="Times New Roman" panose="02020603050405020304" pitchFamily="18" charset="0"/>
              </a:rPr>
              <a:t>10 Ülkeden 123 Katılımcı Firma, 85 Ülkeden de 8.253 Ziyaretçi</a:t>
            </a:r>
            <a:endParaRPr lang="tr-TR" sz="1000" dirty="0">
              <a:solidFill>
                <a:srgbClr val="FF0000"/>
              </a:solidFill>
              <a:latin typeface="Times New Roman" panose="02020603050405020304" pitchFamily="18" charset="0"/>
              <a:cs typeface="Times New Roman" panose="02020603050405020304" pitchFamily="18" charset="0"/>
            </a:endParaRPr>
          </a:p>
          <a:p>
            <a:pPr algn="ctr"/>
            <a:endParaRPr lang="tr-TR" sz="1000" b="1" i="1" dirty="0">
              <a:solidFill>
                <a:srgbClr val="FF0000"/>
              </a:solidFill>
              <a:latin typeface="Times New Roman" panose="02020603050405020304" pitchFamily="18" charset="0"/>
              <a:cs typeface="Times New Roman" panose="02020603050405020304" pitchFamily="18" charset="0"/>
            </a:endParaRPr>
          </a:p>
          <a:p>
            <a:pPr algn="ctr"/>
            <a:r>
              <a:rPr lang="tr-TR" sz="1000" b="1" i="1" dirty="0">
                <a:solidFill>
                  <a:srgbClr val="FF0000"/>
                </a:solidFill>
                <a:latin typeface="Times New Roman" panose="02020603050405020304" pitchFamily="18" charset="0"/>
                <a:cs typeface="Times New Roman" panose="02020603050405020304" pitchFamily="18" charset="0"/>
              </a:rPr>
              <a:t>Plastik Geri Dönüşüm Sektörünün kalbi, PAGÇEV Yeşil Dönüşüm ve Teknoloji Derneği ile </a:t>
            </a:r>
            <a:r>
              <a:rPr lang="tr-TR" sz="1000" b="1" i="1" dirty="0" err="1">
                <a:solidFill>
                  <a:srgbClr val="FF0000"/>
                </a:solidFill>
                <a:latin typeface="Times New Roman" panose="02020603050405020304" pitchFamily="18" charset="0"/>
                <a:cs typeface="Times New Roman" panose="02020603050405020304" pitchFamily="18" charset="0"/>
              </a:rPr>
              <a:t>TÜYAP’ın</a:t>
            </a:r>
            <a:r>
              <a:rPr lang="tr-TR" sz="1000" b="1" i="1" dirty="0">
                <a:solidFill>
                  <a:srgbClr val="FF0000"/>
                </a:solidFill>
                <a:latin typeface="Times New Roman" panose="02020603050405020304" pitchFamily="18" charset="0"/>
                <a:cs typeface="Times New Roman" panose="02020603050405020304" pitchFamily="18" charset="0"/>
              </a:rPr>
              <a:t> iş birliğinde İstanbul’da düzenlenen </a:t>
            </a:r>
            <a:r>
              <a:rPr lang="tr-TR" sz="1000" b="1" i="1" dirty="0" err="1">
                <a:solidFill>
                  <a:srgbClr val="FF0000"/>
                </a:solidFill>
                <a:latin typeface="Times New Roman" panose="02020603050405020304" pitchFamily="18" charset="0"/>
                <a:cs typeface="Times New Roman" panose="02020603050405020304" pitchFamily="18" charset="0"/>
              </a:rPr>
              <a:t>RePlast</a:t>
            </a:r>
            <a:r>
              <a:rPr lang="tr-TR" sz="1000" b="1" i="1" dirty="0">
                <a:solidFill>
                  <a:srgbClr val="FF0000"/>
                </a:solidFill>
                <a:latin typeface="Times New Roman" panose="02020603050405020304" pitchFamily="18" charset="0"/>
                <a:cs typeface="Times New Roman" panose="02020603050405020304" pitchFamily="18" charset="0"/>
              </a:rPr>
              <a:t> </a:t>
            </a:r>
            <a:r>
              <a:rPr lang="tr-TR" sz="1000" b="1" i="1" dirty="0" err="1">
                <a:solidFill>
                  <a:srgbClr val="FF0000"/>
                </a:solidFill>
                <a:latin typeface="Times New Roman" panose="02020603050405020304" pitchFamily="18" charset="0"/>
                <a:cs typeface="Times New Roman" panose="02020603050405020304" pitchFamily="18" charset="0"/>
              </a:rPr>
              <a:t>Eurasia</a:t>
            </a:r>
            <a:r>
              <a:rPr lang="tr-TR" sz="1000" b="1" i="1" dirty="0">
                <a:solidFill>
                  <a:srgbClr val="FF0000"/>
                </a:solidFill>
                <a:latin typeface="Times New Roman" panose="02020603050405020304" pitchFamily="18" charset="0"/>
                <a:cs typeface="Times New Roman" panose="02020603050405020304" pitchFamily="18" charset="0"/>
              </a:rPr>
              <a:t> Plastik Geri Dönüşüm Teknolojileri ve Hammaddeleri Fuarı’nda attı. Avrupa’dan Çin’e uzanan geniş coğrafyadaki pek çok ülkeden ziyaretçileri ağırlayan fuar, geri dönüşüm hammaddeleri ve teknolojilerini üreten firmaların buluşma noktası oldu.</a:t>
            </a:r>
            <a:endParaRPr lang="tr-TR" sz="1000" dirty="0">
              <a:solidFill>
                <a:srgbClr val="FF0000"/>
              </a:solidFill>
              <a:latin typeface="Times New Roman" panose="02020603050405020304" pitchFamily="18" charset="0"/>
              <a:cs typeface="Times New Roman" panose="02020603050405020304" pitchFamily="18" charset="0"/>
            </a:endParaRPr>
          </a:p>
          <a:p>
            <a:endParaRPr lang="tr-TR" sz="900" dirty="0"/>
          </a:p>
          <a:p>
            <a:r>
              <a:rPr lang="tr-TR" sz="900" dirty="0">
                <a:latin typeface="Times New Roman" panose="02020603050405020304" pitchFamily="18" charset="0"/>
                <a:cs typeface="Times New Roman" panose="02020603050405020304" pitchFamily="18" charset="0"/>
              </a:rPr>
              <a:t>PAGÇEV Yeşil Dönüşüm ve Teknoloji Derneği ile </a:t>
            </a:r>
            <a:r>
              <a:rPr lang="tr-TR" sz="900" dirty="0" err="1">
                <a:latin typeface="Times New Roman" panose="02020603050405020304" pitchFamily="18" charset="0"/>
                <a:cs typeface="Times New Roman" panose="02020603050405020304" pitchFamily="18" charset="0"/>
              </a:rPr>
              <a:t>TÜYAP’ın</a:t>
            </a:r>
            <a:r>
              <a:rPr lang="tr-TR" sz="900" dirty="0">
                <a:latin typeface="Times New Roman" panose="02020603050405020304" pitchFamily="18" charset="0"/>
                <a:cs typeface="Times New Roman" panose="02020603050405020304" pitchFamily="18" charset="0"/>
              </a:rPr>
              <a:t> iş birliğinde 2-4 Mayıs tarihleri arasında ilki düzenlenen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Plastik Geri Dönüşüm ve Hammaddeleri Fuarı, geri dönüşüm endüstrisinin önemli aktörlerini İstanbul’da buluşturdu. Türkiye’nin, küresel geri dönüşüm pazarında merkez olması hedefiyle gerçekleştirilen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Fuarı; 10 ülkeden, 123 katılımcı firmayı ağırlarken, 85 ülkeden de 8.253 ziyaretçiye ev sahipliği yaparak düzenlendiği ilk yılda rekora imza attı. Geri dönüşüm hammaddeleri ve teknolojilerine dair son trendlerin vitrine çıktığı fuara; Çin, Rusya, Hollanda, Almanya, Suudi Arabistan, Amerika Birleşik Devletleri, Japonya ve Azerbaycan başta olmak üzere pek çok ülkeden geri dönüşüm firmaları katıldılar. Fuarın ilk gününde d PAGÇEV Plastik Geri Dönüşüm Kongresi gerçekleştirildi ve  7 farklı kategoride düzenlenen PAGÇEV Plastik Geri Dönüşüm Ödülleri yarışmasında seçkin jüri tarafından değerlendirilen ve finale kalan markalara da ödülleri verildi.</a:t>
            </a:r>
          </a:p>
          <a:p>
            <a:br>
              <a:rPr lang="tr-TR" sz="900" dirty="0">
                <a:latin typeface="Times New Roman" panose="02020603050405020304" pitchFamily="18" charset="0"/>
                <a:cs typeface="Times New Roman" panose="02020603050405020304" pitchFamily="18" charset="0"/>
              </a:rPr>
            </a:br>
            <a:r>
              <a:rPr lang="tr-TR" sz="900" b="1" dirty="0">
                <a:latin typeface="Times New Roman" panose="02020603050405020304" pitchFamily="18" charset="0"/>
                <a:cs typeface="Times New Roman" panose="02020603050405020304" pitchFamily="18" charset="0"/>
              </a:rPr>
              <a:t>REPLAST 2025'e KATILIM İÇİN KAYITLAR BAŞLADI! YOĞUN TALEP ÜZERİNE YENİ HOLLER AÇILIYOR</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Avrupa Plastik Üreticileri Birliği’nin (</a:t>
            </a:r>
            <a:r>
              <a:rPr lang="tr-TR" sz="900" dirty="0" err="1">
                <a:latin typeface="Times New Roman" panose="02020603050405020304" pitchFamily="18" charset="0"/>
                <a:cs typeface="Times New Roman" panose="02020603050405020304" pitchFamily="18" charset="0"/>
              </a:rPr>
              <a:t>European</a:t>
            </a:r>
            <a:r>
              <a:rPr lang="tr-TR" sz="900" dirty="0">
                <a:latin typeface="Times New Roman" panose="02020603050405020304" pitchFamily="18" charset="0"/>
                <a:cs typeface="Times New Roman" panose="02020603050405020304" pitchFamily="18" charset="0"/>
              </a:rPr>
              <a:t> Plastics </a:t>
            </a:r>
            <a:r>
              <a:rPr lang="tr-TR" sz="900" dirty="0" err="1">
                <a:latin typeface="Times New Roman" panose="02020603050405020304" pitchFamily="18" charset="0"/>
                <a:cs typeface="Times New Roman" panose="02020603050405020304" pitchFamily="18" charset="0"/>
              </a:rPr>
              <a:t>Converters</a:t>
            </a:r>
            <a:r>
              <a:rPr lang="tr-TR" sz="900" dirty="0">
                <a:latin typeface="Times New Roman" panose="02020603050405020304" pitchFamily="18" charset="0"/>
                <a:cs typeface="Times New Roman" panose="02020603050405020304" pitchFamily="18" charset="0"/>
              </a:rPr>
              <a:t> - </a:t>
            </a:r>
            <a:r>
              <a:rPr lang="tr-TR" sz="900" dirty="0" err="1">
                <a:latin typeface="Times New Roman" panose="02020603050405020304" pitchFamily="18" charset="0"/>
                <a:cs typeface="Times New Roman" panose="02020603050405020304" pitchFamily="18" charset="0"/>
              </a:rPr>
              <a:t>EuPC</a:t>
            </a:r>
            <a:r>
              <a:rPr lang="tr-TR" sz="900" dirty="0">
                <a:latin typeface="Times New Roman" panose="02020603050405020304" pitchFamily="18" charset="0"/>
                <a:cs typeface="Times New Roman" panose="02020603050405020304" pitchFamily="18" charset="0"/>
              </a:rPr>
              <a:t>) de desteklediği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Fuarı’na, yurt içi ve yurt dışından çok sayıda marka ve temsilcileri katılırken; başta Avrupa olmak üzere dünyanın farklı noktalarından yoğun ilgi dikkat çekti. Fuar açılışında konuşan PAGÇEV Başkanı Yavuz Eroğlu, “Ülkemizin, yeşil ekonomiye entegrasyonunu hızlandıracak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geri dönüşüm sektöründe, hammaddeden makina ve ekipman teknolojilerine kadar endüstrimizin tüm yeniliklerine ev sahipliği yaptı. Ülkemizde faaliyet gösteren en önemli geri dönüşüm markalarının yer aldığı fuarımıza ilk yıl ciddi katılım memnuniyet vericiydi. En önemsi ile fuar katılımcısı yerli yabancı firmaların tamamı önümüzdeki sene tekrar fuarda katılımcı olacağını belirtirken, ilk sene çeşitli sebeplerle katılamayan </a:t>
            </a:r>
            <a:r>
              <a:rPr lang="tr-TR" sz="900" dirty="0" err="1">
                <a:latin typeface="Times New Roman" panose="02020603050405020304" pitchFamily="18" charset="0"/>
                <a:cs typeface="Times New Roman" panose="02020603050405020304" pitchFamily="18" charset="0"/>
              </a:rPr>
              <a:t>firmalarıın</a:t>
            </a:r>
            <a:r>
              <a:rPr lang="tr-TR" sz="900" dirty="0">
                <a:latin typeface="Times New Roman" panose="02020603050405020304" pitchFamily="18" charset="0"/>
                <a:cs typeface="Times New Roman" panose="02020603050405020304" pitchFamily="18" charset="0"/>
              </a:rPr>
              <a:t> önümüzdeki sene fuarda yer alabilmek için yoğun talebi </a:t>
            </a:r>
            <a:r>
              <a:rPr lang="tr-TR" sz="900" dirty="0" err="1">
                <a:latin typeface="Times New Roman" panose="02020603050405020304" pitchFamily="18" charset="0"/>
                <a:cs typeface="Times New Roman" panose="02020603050405020304" pitchFamily="18" charset="0"/>
              </a:rPr>
              <a:t>RePlast’ın</a:t>
            </a:r>
            <a:r>
              <a:rPr lang="tr-TR" sz="900" dirty="0">
                <a:latin typeface="Times New Roman" panose="02020603050405020304" pitchFamily="18" charset="0"/>
                <a:cs typeface="Times New Roman" panose="02020603050405020304" pitchFamily="18" charset="0"/>
              </a:rPr>
              <a:t> dünyanın en önemli Plastik Geri dönüşüm fuarlarından biri olmak üzere emin adımlarla ilerlediğini ispatladı.</a:t>
            </a:r>
          </a:p>
          <a:p>
            <a:br>
              <a:rPr lang="tr-TR" sz="900" dirty="0">
                <a:latin typeface="Times New Roman" panose="02020603050405020304" pitchFamily="18" charset="0"/>
                <a:cs typeface="Times New Roman" panose="02020603050405020304" pitchFamily="18" charset="0"/>
              </a:rPr>
            </a:br>
            <a:r>
              <a:rPr lang="tr-TR" sz="900" b="1" dirty="0">
                <a:latin typeface="Times New Roman" panose="02020603050405020304" pitchFamily="18" charset="0"/>
                <a:cs typeface="Times New Roman" panose="02020603050405020304" pitchFamily="18" charset="0"/>
              </a:rPr>
              <a:t>YEŞİL DÖNÜŞÜMLE ATIKLAR STRATEJİK HAMMADDE OLACAK,</a:t>
            </a:r>
            <a:br>
              <a:rPr lang="tr-TR" sz="900" b="1" dirty="0">
                <a:latin typeface="Times New Roman" panose="02020603050405020304" pitchFamily="18" charset="0"/>
                <a:cs typeface="Times New Roman" panose="02020603050405020304" pitchFamily="18" charset="0"/>
              </a:rPr>
            </a:br>
            <a:r>
              <a:rPr lang="tr-TR" sz="900" b="1" dirty="0">
                <a:latin typeface="Times New Roman" panose="02020603050405020304" pitchFamily="18" charset="0"/>
                <a:cs typeface="Times New Roman" panose="02020603050405020304" pitchFamily="18" charset="0"/>
              </a:rPr>
              <a:t>TÜRKİYE GERİ DÖNÜŞÜMDE KÜRESEL MERKEZ HALİNE GELECEK!</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Yeşil Mutabakat Yol Haritası ile Avrupa ülkeleri başta olmak üzere tüm dünya için atıklar, stratejik hammadde haline dönüştü. Atık savaşlarının yaşanmaya başladığı konjonktürde ithal hammaddeye bağımlı olan Türkiye, geri dönüşüm sektörünü güçlendirdiği oranda cari açığını azaltma ve yeşil dönüşüme entegre olma şansını yakalayacak. Geri dönüşüm çağının başladığı önümüzdeki dönemde atıkların, petrol gibi değerli hale geleceği süreci birlikte yaşayacağız. Tüm sektörler, geri dönüştürülmüş hammaddeye ulaşmak için birbirleriyle rekabete girecekler. Devletler, kendi atıklarına sahip çıkmak için pek çok regülasyonu devreye alırken, özel sektöre bağlı markalar söz konusu atıklarla üretimlerini gerçekleştirmek için deyim yerindeyse kıran kırana rekabete girişecekler.</a:t>
            </a:r>
          </a:p>
          <a:p>
            <a:br>
              <a:rPr lang="tr-TR" sz="900" dirty="0">
                <a:latin typeface="Times New Roman" panose="02020603050405020304" pitchFamily="18" charset="0"/>
                <a:cs typeface="Times New Roman" panose="02020603050405020304" pitchFamily="18" charset="0"/>
              </a:rPr>
            </a:br>
            <a:r>
              <a:rPr lang="tr-TR" sz="900" b="1" dirty="0">
                <a:latin typeface="Times New Roman" panose="02020603050405020304" pitchFamily="18" charset="0"/>
                <a:cs typeface="Times New Roman" panose="02020603050405020304" pitchFamily="18" charset="0"/>
              </a:rPr>
              <a:t>PLASTİK GERİ DÖNÜŞÜM SEKTÖRÜNÜN İHTİSAS FUARI REPLAST EURASIA</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2025’TE KATLANARAK BÜYÜYECEK</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Atıkların, ekonomik değer olduğunu belirterek, tüketiciyi geri dönüşüm konusunda teşvik edecek sistemlerin kurulması gerektiğini hatırlatan Eroğlu, “Bugün atık bulmak oldukça zor ve bu süreç gitgide zorlaşacak. Cari açık ve çevreyi koruyabilmenin ilacı atıkları geri dönüştürmektir. Yakın gelecekte ülkeler arasında atık bulabilmek için atık savaşları yaşanacak. Önümüzdeki dönemde atıklar petrolden daha değerli olacak. Farklı sektörlerden birçok marka, geri dönüştürülmüş hammaddeye ulaşmak için büyük bir rekabete girecek. Tüketiciyi teşvik edecek, kaynağında ayrı toplama sistemleri, etkin atık yönetim sistemleri ve geri dönüşüm sürecine dahil edecek depozito sistemine benzer çözümler sunmalıyız” şeklinde konuştu.</a:t>
            </a:r>
            <a:br>
              <a:rPr lang="tr-TR" sz="900" dirty="0">
                <a:latin typeface="Times New Roman" panose="02020603050405020304" pitchFamily="18" charset="0"/>
                <a:cs typeface="Times New Roman" panose="02020603050405020304" pitchFamily="18" charset="0"/>
              </a:rPr>
            </a:br>
            <a:r>
              <a:rPr lang="tr-TR" sz="900" dirty="0">
                <a:latin typeface="Times New Roman" panose="02020603050405020304" pitchFamily="18" charset="0"/>
                <a:cs typeface="Times New Roman" panose="02020603050405020304" pitchFamily="18" charset="0"/>
              </a:rPr>
              <a:t> </a:t>
            </a:r>
          </a:p>
          <a:p>
            <a:pPr algn="ctr"/>
            <a:r>
              <a:rPr lang="tr-TR" sz="900" b="1" dirty="0">
                <a:solidFill>
                  <a:srgbClr val="FF0000"/>
                </a:solidFill>
                <a:latin typeface="Times New Roman" panose="02020603050405020304" pitchFamily="18" charset="0"/>
                <a:cs typeface="Times New Roman" panose="02020603050405020304" pitchFamily="18" charset="0"/>
              </a:rPr>
              <a:t>Plastik Geri Dönüşüm Sektörünün İhtisas Fuarı, </a:t>
            </a:r>
            <a:r>
              <a:rPr lang="tr-TR" sz="900" b="1" dirty="0" err="1">
                <a:solidFill>
                  <a:srgbClr val="FF0000"/>
                </a:solidFill>
                <a:latin typeface="Times New Roman" panose="02020603050405020304" pitchFamily="18" charset="0"/>
                <a:cs typeface="Times New Roman" panose="02020603050405020304" pitchFamily="18" charset="0"/>
              </a:rPr>
              <a:t>RePlast</a:t>
            </a:r>
            <a:r>
              <a:rPr lang="tr-TR" sz="900" b="1" dirty="0">
                <a:solidFill>
                  <a:srgbClr val="FF0000"/>
                </a:solidFill>
                <a:latin typeface="Times New Roman" panose="02020603050405020304" pitchFamily="18" charset="0"/>
                <a:cs typeface="Times New Roman" panose="02020603050405020304" pitchFamily="18" charset="0"/>
              </a:rPr>
              <a:t> </a:t>
            </a:r>
            <a:r>
              <a:rPr lang="tr-TR" sz="900" b="1" dirty="0" err="1">
                <a:solidFill>
                  <a:srgbClr val="FF0000"/>
                </a:solidFill>
                <a:latin typeface="Times New Roman" panose="02020603050405020304" pitchFamily="18" charset="0"/>
                <a:cs typeface="Times New Roman" panose="02020603050405020304" pitchFamily="18" charset="0"/>
              </a:rPr>
              <a:t>Eurasia</a:t>
            </a:r>
            <a:r>
              <a:rPr lang="tr-TR" sz="900" b="1" dirty="0">
                <a:solidFill>
                  <a:srgbClr val="FF0000"/>
                </a:solidFill>
                <a:latin typeface="Times New Roman" panose="02020603050405020304" pitchFamily="18" charset="0"/>
                <a:cs typeface="Times New Roman" panose="02020603050405020304" pitchFamily="18" charset="0"/>
              </a:rPr>
              <a:t> Plastik Geri Dönüşüm ve Hammaddeleri Fuarı gelecek sene</a:t>
            </a:r>
            <a:br>
              <a:rPr lang="tr-TR" sz="900" b="1" dirty="0">
                <a:solidFill>
                  <a:srgbClr val="FF0000"/>
                </a:solidFill>
                <a:latin typeface="Times New Roman" panose="02020603050405020304" pitchFamily="18" charset="0"/>
                <a:cs typeface="Times New Roman" panose="02020603050405020304" pitchFamily="18" charset="0"/>
              </a:rPr>
            </a:br>
            <a:r>
              <a:rPr lang="tr-TR" sz="900" b="1" dirty="0">
                <a:solidFill>
                  <a:srgbClr val="FF0000"/>
                </a:solidFill>
                <a:latin typeface="Times New Roman" panose="02020603050405020304" pitchFamily="18" charset="0"/>
                <a:cs typeface="Times New Roman" panose="02020603050405020304" pitchFamily="18" charset="0"/>
              </a:rPr>
              <a:t>8-10 Mayıs 2025 tarihlerinde </a:t>
            </a:r>
            <a:r>
              <a:rPr lang="tr-TR" sz="900" b="1" dirty="0" err="1">
                <a:solidFill>
                  <a:srgbClr val="FF0000"/>
                </a:solidFill>
                <a:latin typeface="Times New Roman" panose="02020603050405020304" pitchFamily="18" charset="0"/>
                <a:cs typeface="Times New Roman" panose="02020603050405020304" pitchFamily="18" charset="0"/>
              </a:rPr>
              <a:t>TÜYAP’da</a:t>
            </a:r>
            <a:r>
              <a:rPr lang="tr-TR" sz="900" b="1" dirty="0">
                <a:solidFill>
                  <a:srgbClr val="FF0000"/>
                </a:solidFill>
                <a:latin typeface="Times New Roman" panose="02020603050405020304" pitchFamily="18" charset="0"/>
                <a:cs typeface="Times New Roman" panose="02020603050405020304" pitchFamily="18" charset="0"/>
              </a:rPr>
              <a:t> ikinci kez ziyaretçilerine kapılarını açacak.</a:t>
            </a:r>
            <a:endParaRPr lang="tr-TR" sz="900" dirty="0"/>
          </a:p>
        </p:txBody>
      </p:sp>
      <p:pic>
        <p:nvPicPr>
          <p:cNvPr id="4" name="Resim 3">
            <a:extLst>
              <a:ext uri="{FF2B5EF4-FFF2-40B4-BE49-F238E27FC236}">
                <a16:creationId xmlns:a16="http://schemas.microsoft.com/office/drawing/2014/main" id="{92370D67-0211-46BC-8E8D-A4ED17BFA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7487" y="2145755"/>
            <a:ext cx="1662763" cy="1662763"/>
          </a:xfrm>
          <a:prstGeom prst="rect">
            <a:avLst/>
          </a:prstGeom>
        </p:spPr>
      </p:pic>
      <p:sp>
        <p:nvSpPr>
          <p:cNvPr id="8" name="Metin kutusu 7">
            <a:extLst>
              <a:ext uri="{FF2B5EF4-FFF2-40B4-BE49-F238E27FC236}">
                <a16:creationId xmlns:a16="http://schemas.microsoft.com/office/drawing/2014/main" id="{F658953C-B728-4652-8C93-FEFF8D1DD8EE}"/>
              </a:ext>
            </a:extLst>
          </p:cNvPr>
          <p:cNvSpPr txBox="1"/>
          <p:nvPr/>
        </p:nvSpPr>
        <p:spPr>
          <a:xfrm>
            <a:off x="505068" y="1499969"/>
            <a:ext cx="6625981" cy="646331"/>
          </a:xfrm>
          <a:prstGeom prst="rect">
            <a:avLst/>
          </a:prstGeom>
          <a:noFill/>
        </p:spPr>
        <p:txBody>
          <a:bodyPr wrap="square" rtlCol="0">
            <a:spAutoFit/>
          </a:bodyPr>
          <a:lstStyle/>
          <a:p>
            <a:pPr algn="ctr"/>
            <a:r>
              <a:rPr lang="tr-TR" sz="1800" b="1" dirty="0">
                <a:latin typeface="Times New Roman" panose="02020603050405020304" pitchFamily="18" charset="0"/>
                <a:cs typeface="Times New Roman" panose="02020603050405020304" pitchFamily="18" charset="0"/>
              </a:rPr>
              <a:t>REPLAST EURASIA PLASTİK GERİ DÖNÜŞÜM TEKNOLOJİLERİ VE HAM MADDELERİ FUARI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90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3549650" y="1930793"/>
            <a:ext cx="3303770" cy="320601"/>
          </a:xfrm>
          <a:prstGeom prst="rect">
            <a:avLst/>
          </a:prstGeom>
        </p:spPr>
        <p:txBody>
          <a:bodyPr vert="horz" wrap="square" lIns="0" tIns="12700" rIns="0" bIns="0" rtlCol="0">
            <a:spAutoFit/>
          </a:bodyPr>
          <a:lstStyle/>
          <a:p>
            <a:pPr marL="12700" rtl="0">
              <a:lnSpc>
                <a:spcPct val="100000"/>
              </a:lnSpc>
              <a:spcBef>
                <a:spcPts val="100"/>
              </a:spcBef>
            </a:pPr>
            <a:endParaRPr lang="en-US" sz="1000">
              <a:latin typeface="Tahoma" panose="020B0604030504040204" pitchFamily="34" charset="0"/>
              <a:cs typeface="+mn-cs"/>
              <a:sym typeface=""/>
            </a:endParaRPr>
          </a:p>
        </p:txBody>
      </p:sp>
      <p:pic>
        <p:nvPicPr>
          <p:cNvPr id="50" name="Resim 49">
            <a:extLst>
              <a:ext uri="{FF2B5EF4-FFF2-40B4-BE49-F238E27FC236}">
                <a16:creationId xmlns:a16="http://schemas.microsoft.com/office/drawing/2014/main" id="{9F02F669-D665-4BBB-B9E8-318951668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
        <p:nvSpPr>
          <p:cNvPr id="2" name="Metin kutusu 1">
            <a:extLst>
              <a:ext uri="{FF2B5EF4-FFF2-40B4-BE49-F238E27FC236}">
                <a16:creationId xmlns:a16="http://schemas.microsoft.com/office/drawing/2014/main" id="{5685174D-06A9-4DE9-8D00-906D19168951}"/>
              </a:ext>
            </a:extLst>
          </p:cNvPr>
          <p:cNvSpPr txBox="1"/>
          <p:nvPr/>
        </p:nvSpPr>
        <p:spPr>
          <a:xfrm>
            <a:off x="465259" y="3725694"/>
            <a:ext cx="6625981" cy="6878806"/>
          </a:xfrm>
          <a:prstGeom prst="rect">
            <a:avLst/>
          </a:prstGeom>
          <a:noFill/>
        </p:spPr>
        <p:txBody>
          <a:bodyPr wrap="square" rtlCol="0">
            <a:spAutoFit/>
          </a:bodyPr>
          <a:lstStyle/>
          <a:p>
            <a:pPr algn="just"/>
            <a:r>
              <a:rPr lang="tr-TR" sz="900" dirty="0">
                <a:latin typeface="Times New Roman" panose="02020603050405020304" pitchFamily="18" charset="0"/>
                <a:cs typeface="Times New Roman" panose="02020603050405020304" pitchFamily="18" charset="0"/>
              </a:rPr>
              <a:t>Yeşil Dönüşümün en önemli unsurlarından olan Plastik Geri Dönüşüm Sektörünün, yerli yabancı önemli firmaları 2-4 Mayıs tarihleri arasında düzenlenen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Plastik Geri Dönüşüm ve Hammaddeleri Fuarı’nda bir araya geldi. Yeşil Dönüşüm ve Teknoloji Derneği (PAGÇEV) ve TÜYAP iş birliğiyle Türkiye’de ilk kez düzenlenen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Plastik Geri Dönüşüm Fuarı, aynı zamanda Türkiye’nin ilk PAGÇEV Plastik Geri Dönüşüm Ödülleri’ne de ev sahipliği yaptı. Ödüller 7 farklı kategoride sahiplerini buldu. Fuar kapsamında geri dönüşüm, ham madde ve teknoloji firmaları, en yeni ürün ve hizmetlerini sektör profesyonellerinin beğenisine sunarken, plastik atıkların geri kazanımı ve yeniden değerlendirilmesine yönelik çözümler ele alındı. Türkiye'nin yeşil dönüşümdeki ilerleyişine önemli bir ivme kazandırmayı hedefleyen fuar kapsamında, plastik atıkların toplanması, ayrıştırılması, yıkanması ve temizlenmesi, öğütülmesi, eritilmesi ve </a:t>
            </a:r>
            <a:r>
              <a:rPr lang="tr-TR" sz="900" dirty="0" err="1">
                <a:latin typeface="Times New Roman" panose="02020603050405020304" pitchFamily="18" charset="0"/>
                <a:cs typeface="Times New Roman" panose="02020603050405020304" pitchFamily="18" charset="0"/>
              </a:rPr>
              <a:t>ekstrüzyonu</a:t>
            </a:r>
            <a:r>
              <a:rPr lang="tr-TR" sz="900" dirty="0">
                <a:latin typeface="Times New Roman" panose="02020603050405020304" pitchFamily="18" charset="0"/>
                <a:cs typeface="Times New Roman" panose="02020603050405020304" pitchFamily="18" charset="0"/>
              </a:rPr>
              <a:t>, yeniden işlenmesi ve üretimi ve </a:t>
            </a:r>
            <a:r>
              <a:rPr lang="tr-TR" sz="900" dirty="0" err="1">
                <a:latin typeface="Times New Roman" panose="02020603050405020304" pitchFamily="18" charset="0"/>
                <a:cs typeface="Times New Roman" panose="02020603050405020304" pitchFamily="18" charset="0"/>
              </a:rPr>
              <a:t>inovasyon</a:t>
            </a:r>
            <a:r>
              <a:rPr lang="tr-TR" sz="900" dirty="0">
                <a:latin typeface="Times New Roman" panose="02020603050405020304" pitchFamily="18" charset="0"/>
                <a:cs typeface="Times New Roman" panose="02020603050405020304" pitchFamily="18" charset="0"/>
              </a:rPr>
              <a:t> aşamalarına yönelik ürün ve hizmetler sergilendi.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Fuarı sektör temsilcileri, kamu yetkilileri ve basın mensuplarının katılımıyla gerçekleşirken, 2024 PAGÇEV Plastik Geri Dönüşüm Ödülleri jürisinde; TOBB Atık ve Geri Dönüşüm Sanayi Meclis Başkanı Ali </a:t>
            </a:r>
            <a:r>
              <a:rPr lang="tr-TR" sz="900" dirty="0" err="1">
                <a:latin typeface="Times New Roman" panose="02020603050405020304" pitchFamily="18" charset="0"/>
                <a:cs typeface="Times New Roman" panose="02020603050405020304" pitchFamily="18" charset="0"/>
              </a:rPr>
              <a:t>Kantur</a:t>
            </a:r>
            <a:r>
              <a:rPr lang="tr-TR" sz="900" dirty="0">
                <a:latin typeface="Times New Roman" panose="02020603050405020304" pitchFamily="18" charset="0"/>
                <a:cs typeface="Times New Roman" panose="02020603050405020304" pitchFamily="18" charset="0"/>
              </a:rPr>
              <a:t>, TOBB MEYBEM Genel Müdürü Ahmet Saygın Baban, Benli </a:t>
            </a:r>
            <a:r>
              <a:rPr lang="tr-TR" sz="900" dirty="0" err="1">
                <a:latin typeface="Times New Roman" panose="02020603050405020304" pitchFamily="18" charset="0"/>
                <a:cs typeface="Times New Roman" panose="02020603050405020304" pitchFamily="18" charset="0"/>
              </a:rPr>
              <a:t>Recycling</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Group</a:t>
            </a:r>
            <a:r>
              <a:rPr lang="tr-TR" sz="900" dirty="0">
                <a:latin typeface="Times New Roman" panose="02020603050405020304" pitchFamily="18" charset="0"/>
                <a:cs typeface="Times New Roman" panose="02020603050405020304" pitchFamily="18" charset="0"/>
              </a:rPr>
              <a:t> Yönetim Kurulu Başkanı Ömer Benli,  </a:t>
            </a:r>
            <a:r>
              <a:rPr lang="tr-TR" sz="900" dirty="0" err="1">
                <a:latin typeface="Times New Roman" panose="02020603050405020304" pitchFamily="18" charset="0"/>
                <a:cs typeface="Times New Roman" panose="02020603050405020304" pitchFamily="18" charset="0"/>
              </a:rPr>
              <a:t>Disan</a:t>
            </a:r>
            <a:r>
              <a:rPr lang="tr-TR" sz="900" dirty="0">
                <a:latin typeface="Times New Roman" panose="02020603050405020304" pitchFamily="18" charset="0"/>
                <a:cs typeface="Times New Roman" panose="02020603050405020304" pitchFamily="18" charset="0"/>
              </a:rPr>
              <a:t> Hidrolik Makina Yönetim  Kurulu  Başkanı  Hayrettin  Can, </a:t>
            </a:r>
            <a:r>
              <a:rPr lang="tr-TR" sz="900" dirty="0" err="1">
                <a:latin typeface="Times New Roman" panose="02020603050405020304" pitchFamily="18" charset="0"/>
                <a:cs typeface="Times New Roman" panose="02020603050405020304" pitchFamily="18" charset="0"/>
              </a:rPr>
              <a:t>EuPC</a:t>
            </a:r>
            <a:r>
              <a:rPr lang="tr-TR" sz="900" dirty="0">
                <a:latin typeface="Times New Roman" panose="02020603050405020304" pitchFamily="18" charset="0"/>
                <a:cs typeface="Times New Roman" panose="02020603050405020304" pitchFamily="18" charset="0"/>
              </a:rPr>
              <a:t>  Genel  Müdürü  Bernard  Merkx,  PAGÇEV Başkanı Yavuz Eroğlu, </a:t>
            </a:r>
            <a:r>
              <a:rPr lang="tr-TR" sz="900" dirty="0" err="1">
                <a:latin typeface="Times New Roman" panose="02020603050405020304" pitchFamily="18" charset="0"/>
                <a:cs typeface="Times New Roman" panose="02020603050405020304" pitchFamily="18" charset="0"/>
              </a:rPr>
              <a:t>Burkasan</a:t>
            </a:r>
            <a:r>
              <a:rPr lang="tr-TR" sz="900" dirty="0">
                <a:latin typeface="Times New Roman" panose="02020603050405020304" pitchFamily="18" charset="0"/>
                <a:cs typeface="Times New Roman" panose="02020603050405020304" pitchFamily="18" charset="0"/>
              </a:rPr>
              <a:t> Yönetim Kurulu Başkanı Vedat Kılıç, İnan Makine Yönetim Kurulu Başkanı Hasan Mercan ve Tanrıkulu Şirketler Grubu Yönetim Kurulu Başkanı İzzet Tanrıkulu yer aldı.   </a:t>
            </a:r>
          </a:p>
          <a:p>
            <a:pPr algn="just"/>
            <a:endParaRPr lang="tr-TR" sz="900" dirty="0">
              <a:latin typeface="Times New Roman" panose="02020603050405020304" pitchFamily="18" charset="0"/>
              <a:cs typeface="Times New Roman" panose="02020603050405020304" pitchFamily="18" charset="0"/>
            </a:endParaRPr>
          </a:p>
          <a:p>
            <a:pPr algn="just"/>
            <a:r>
              <a:rPr lang="tr-TR" sz="900" dirty="0">
                <a:latin typeface="Times New Roman" panose="02020603050405020304" pitchFamily="18" charset="0"/>
                <a:cs typeface="Times New Roman" panose="02020603050405020304" pitchFamily="18" charset="0"/>
              </a:rPr>
              <a:t>Plastik geri dönüşümü alanında ham madde ve teknoloji üretenlerin yanında, geri dönüştürülmüş ham maddeden yapılan ürünlerin de ödüllendirildiği bir platform olan 2024 PAGÇEV Plastik Geri Dönüşüm Ödülleri; geri dönüştürülmüş malzeme kullanımı, ürün tasarımı ve üretim alanında güncel gelişmelere dair de fikir verirken, geniş kitlelere de ilham kaynağı oldu. Yavuz Eroğlu, PAGÇEV Plastik Geri Dönüşüm Ödülleri'nin plastiklerin döngüsel kullanımında yenilikçiliğin ödüllendirilmesi bakımından ulusal bir standart haline geleceği, ödüllerin, sektör oyuncularını geri dönüştürülmüş plastiklerin kullanımını daha da arttırmaya ve geri dönüşüm hedeflerine ulaşılmasını motive edeceğini belirtti. Ödüle aday gösterilenlerin karşılaması gereken bir dizi kriter arasında; ürünlerin ve yeniliklerin Türkiye’de tasarlanmış, geliştirilmiş veya üretilmiş olması, ürünlerin en yüksek oranda geri dönüştürülmüş içeriğe sahip olması ve tüm başvuruların sürdürülebilirlik ve döngüsel ekonomi ile sıfır atık politikasını teşvik etmesi yer aldı. Ödüllerin sektör oyuncularını geri dönüştürülmüş plastik kullanımını daha da arttırmaya ve geri dönüşüm hedeflerine ulaşılmasını hızlandırmaya motive etmek için önemli bir misyon üstleneceği belirtildi. </a:t>
            </a:r>
          </a:p>
          <a:p>
            <a:pPr algn="just"/>
            <a:endParaRPr lang="tr-TR" sz="900" dirty="0">
              <a:latin typeface="Times New Roman" panose="02020603050405020304" pitchFamily="18" charset="0"/>
              <a:cs typeface="Times New Roman" panose="02020603050405020304" pitchFamily="18" charset="0"/>
            </a:endParaRPr>
          </a:p>
          <a:p>
            <a:pPr algn="just"/>
            <a:r>
              <a:rPr lang="tr-TR" sz="900" b="1" dirty="0">
                <a:latin typeface="Times New Roman" panose="02020603050405020304" pitchFamily="18" charset="0"/>
                <a:cs typeface="Times New Roman" panose="02020603050405020304" pitchFamily="18" charset="0"/>
              </a:rPr>
              <a:t>2024 PAGÇEV Plastik Geri Dönüşüm Ödülleri 7 farklı kategoride sahiplerini buldu; </a:t>
            </a:r>
          </a:p>
          <a:p>
            <a:pPr algn="just"/>
            <a:endParaRPr lang="tr-TR" sz="900" dirty="0">
              <a:latin typeface="Times New Roman" panose="02020603050405020304" pitchFamily="18" charset="0"/>
              <a:cs typeface="Times New Roman" panose="02020603050405020304" pitchFamily="18" charset="0"/>
            </a:endParaRPr>
          </a:p>
          <a:p>
            <a:r>
              <a:rPr lang="tr-TR" sz="900" b="1" dirty="0">
                <a:latin typeface="Times New Roman" panose="02020603050405020304" pitchFamily="18" charset="0"/>
                <a:cs typeface="Times New Roman" panose="02020603050405020304" pitchFamily="18" charset="0"/>
              </a:rPr>
              <a:t>• Plastik Paketleme ve Ambalaj Malzemeleri</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1. </a:t>
            </a:r>
            <a:r>
              <a:rPr lang="tr-TR" sz="900" dirty="0" err="1">
                <a:latin typeface="Times New Roman" panose="02020603050405020304" pitchFamily="18" charset="0"/>
                <a:cs typeface="Times New Roman" panose="02020603050405020304" pitchFamily="18" charset="0"/>
              </a:rPr>
              <a:t>Unilever</a:t>
            </a:r>
            <a:r>
              <a:rPr lang="tr-TR" sz="900" dirty="0">
                <a:latin typeface="Times New Roman" panose="02020603050405020304" pitchFamily="18" charset="0"/>
                <a:cs typeface="Times New Roman" panose="02020603050405020304" pitchFamily="18" charset="0"/>
              </a:rPr>
              <a:t> Sanayi ve Ticaret Türk A.Ş. - </a:t>
            </a:r>
            <a:r>
              <a:rPr lang="tr-TR" sz="900" dirty="0" err="1">
                <a:latin typeface="Times New Roman" panose="02020603050405020304" pitchFamily="18" charset="0"/>
                <a:cs typeface="Times New Roman" panose="02020603050405020304" pitchFamily="18" charset="0"/>
              </a:rPr>
              <a:t>Burkasan</a:t>
            </a:r>
            <a:r>
              <a:rPr lang="tr-TR" sz="900" dirty="0">
                <a:latin typeface="Times New Roman" panose="02020603050405020304" pitchFamily="18" charset="0"/>
                <a:cs typeface="Times New Roman" panose="02020603050405020304" pitchFamily="18" charset="0"/>
              </a:rPr>
              <a:t> Plastik Atık Yönetimi ve Çevre </a:t>
            </a:r>
            <a:r>
              <a:rPr lang="tr-TR" sz="900" dirty="0" err="1">
                <a:latin typeface="Times New Roman" panose="02020603050405020304" pitchFamily="18" charset="0"/>
                <a:cs typeface="Times New Roman" panose="02020603050405020304" pitchFamily="18" charset="0"/>
              </a:rPr>
              <a:t>Danş</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Hizm</a:t>
            </a:r>
            <a:r>
              <a:rPr lang="tr-TR" sz="900" dirty="0">
                <a:latin typeface="Times New Roman" panose="02020603050405020304" pitchFamily="18" charset="0"/>
                <a:cs typeface="Times New Roman" panose="02020603050405020304" pitchFamily="18" charset="0"/>
              </a:rPr>
              <a:t>. İnş. San. ve Tic. Ltd. Şti.</a:t>
            </a:r>
          </a:p>
          <a:p>
            <a:r>
              <a:rPr lang="tr-TR" sz="900" dirty="0">
                <a:latin typeface="Times New Roman" panose="02020603050405020304" pitchFamily="18" charset="0"/>
                <a:cs typeface="Times New Roman" panose="02020603050405020304" pitchFamily="18" charset="0"/>
              </a:rPr>
              <a:t>2. </a:t>
            </a:r>
            <a:r>
              <a:rPr lang="tr-TR" sz="900" dirty="0" err="1">
                <a:latin typeface="Times New Roman" panose="02020603050405020304" pitchFamily="18" charset="0"/>
                <a:cs typeface="Times New Roman" panose="02020603050405020304" pitchFamily="18" charset="0"/>
              </a:rPr>
              <a:t>Nestle</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Waters</a:t>
            </a:r>
            <a:r>
              <a:rPr lang="tr-TR" sz="900" dirty="0">
                <a:latin typeface="Times New Roman" panose="02020603050405020304" pitchFamily="18" charset="0"/>
                <a:cs typeface="Times New Roman" panose="02020603050405020304" pitchFamily="18" charset="0"/>
              </a:rPr>
              <a:t> ( Erikli) Türkiye</a:t>
            </a:r>
          </a:p>
          <a:p>
            <a:r>
              <a:rPr lang="tr-TR" sz="900" dirty="0">
                <a:latin typeface="Times New Roman" panose="02020603050405020304" pitchFamily="18" charset="0"/>
                <a:cs typeface="Times New Roman" panose="02020603050405020304" pitchFamily="18" charset="0"/>
              </a:rPr>
              <a:t>3. </a:t>
            </a:r>
            <a:r>
              <a:rPr lang="tr-TR" sz="900" dirty="0" err="1">
                <a:latin typeface="Times New Roman" panose="02020603050405020304" pitchFamily="18" charset="0"/>
                <a:cs typeface="Times New Roman" panose="02020603050405020304" pitchFamily="18" charset="0"/>
              </a:rPr>
              <a:t>Korozo</a:t>
            </a:r>
            <a:r>
              <a:rPr lang="tr-TR" sz="900" dirty="0">
                <a:latin typeface="Times New Roman" panose="02020603050405020304" pitchFamily="18" charset="0"/>
                <a:cs typeface="Times New Roman" panose="02020603050405020304" pitchFamily="18" charset="0"/>
              </a:rPr>
              <a:t> Ambalaj San. ve Tic. A.Ş.</a:t>
            </a:r>
          </a:p>
          <a:p>
            <a:r>
              <a:rPr lang="tr-TR" sz="900" b="1" dirty="0">
                <a:latin typeface="Times New Roman" panose="02020603050405020304" pitchFamily="18" charset="0"/>
                <a:cs typeface="Times New Roman" panose="02020603050405020304" pitchFamily="18" charset="0"/>
              </a:rPr>
              <a:t>•  Otomotiv, Elektrikli veya Elektronik Ürün</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1. </a:t>
            </a:r>
            <a:r>
              <a:rPr lang="tr-TR" sz="900" dirty="0" err="1">
                <a:latin typeface="Times New Roman" panose="02020603050405020304" pitchFamily="18" charset="0"/>
                <a:cs typeface="Times New Roman" panose="02020603050405020304" pitchFamily="18" charset="0"/>
              </a:rPr>
              <a:t>Burpol</a:t>
            </a:r>
            <a:r>
              <a:rPr lang="tr-TR" sz="900" dirty="0">
                <a:latin typeface="Times New Roman" panose="02020603050405020304" pitchFamily="18" charset="0"/>
                <a:cs typeface="Times New Roman" panose="02020603050405020304" pitchFamily="18" charset="0"/>
              </a:rPr>
              <a:t> Polimer Plastik San. Tic. A.Ş.</a:t>
            </a:r>
          </a:p>
          <a:p>
            <a:r>
              <a:rPr lang="tr-TR" sz="900" dirty="0">
                <a:latin typeface="Times New Roman" panose="02020603050405020304" pitchFamily="18" charset="0"/>
                <a:cs typeface="Times New Roman" panose="02020603050405020304" pitchFamily="18" charset="0"/>
              </a:rPr>
              <a:t>2. Eurotec Mühendislik Plastikleri San. ve Tic. A.Ş.</a:t>
            </a:r>
          </a:p>
          <a:p>
            <a:r>
              <a:rPr lang="tr-TR" sz="900" b="1" dirty="0">
                <a:latin typeface="Times New Roman" panose="02020603050405020304" pitchFamily="18" charset="0"/>
                <a:cs typeface="Times New Roman" panose="02020603050405020304" pitchFamily="18" charset="0"/>
              </a:rPr>
              <a:t>•  Ev, Mutfak Gereçleri ve Eğlence</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1. </a:t>
            </a:r>
            <a:r>
              <a:rPr lang="tr-TR" sz="900" dirty="0" err="1">
                <a:latin typeface="Times New Roman" panose="02020603050405020304" pitchFamily="18" charset="0"/>
                <a:cs typeface="Times New Roman" panose="02020603050405020304" pitchFamily="18" charset="0"/>
              </a:rPr>
              <a:t>Pegasus</a:t>
            </a:r>
            <a:r>
              <a:rPr lang="tr-TR" sz="900" dirty="0">
                <a:latin typeface="Times New Roman" panose="02020603050405020304" pitchFamily="18" charset="0"/>
                <a:cs typeface="Times New Roman" panose="02020603050405020304" pitchFamily="18" charset="0"/>
              </a:rPr>
              <a:t> Hava Taşımacılığı A.Ş. - Sem Plastik San. ve Tic. A.Ş.  - </a:t>
            </a:r>
            <a:r>
              <a:rPr lang="tr-TR" sz="900" dirty="0" err="1">
                <a:latin typeface="Times New Roman" panose="02020603050405020304" pitchFamily="18" charset="0"/>
                <a:cs typeface="Times New Roman" panose="02020603050405020304" pitchFamily="18" charset="0"/>
              </a:rPr>
              <a:t>Certiloop</a:t>
            </a:r>
            <a:r>
              <a:rPr lang="tr-TR" sz="900" dirty="0">
                <a:latin typeface="Times New Roman" panose="02020603050405020304" pitchFamily="18" charset="0"/>
                <a:cs typeface="Times New Roman" panose="02020603050405020304" pitchFamily="18" charset="0"/>
              </a:rPr>
              <a:t> Yeşil Dönüşüm Sertifikasyon Hizmetleri A.Ş.</a:t>
            </a:r>
          </a:p>
          <a:p>
            <a:r>
              <a:rPr lang="tr-TR" sz="900" dirty="0">
                <a:latin typeface="Times New Roman" panose="02020603050405020304" pitchFamily="18" charset="0"/>
                <a:cs typeface="Times New Roman" panose="02020603050405020304" pitchFamily="18" charset="0"/>
              </a:rPr>
              <a:t>2. MTM Plastik Geri Dönüşüm San ve Tic. Ltd. Şti.</a:t>
            </a:r>
          </a:p>
          <a:p>
            <a:r>
              <a:rPr lang="tr-TR" sz="900" b="1" dirty="0">
                <a:latin typeface="Times New Roman" panose="02020603050405020304" pitchFamily="18" charset="0"/>
                <a:cs typeface="Times New Roman" panose="02020603050405020304" pitchFamily="18" charset="0"/>
              </a:rPr>
              <a:t>•  Altyapı ve İnşaat Malzemeleri</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1. </a:t>
            </a:r>
            <a:r>
              <a:rPr lang="tr-TR" sz="900" dirty="0" err="1">
                <a:latin typeface="Times New Roman" panose="02020603050405020304" pitchFamily="18" charset="0"/>
                <a:cs typeface="Times New Roman" panose="02020603050405020304" pitchFamily="18" charset="0"/>
              </a:rPr>
              <a:t>Metroplast</a:t>
            </a:r>
            <a:r>
              <a:rPr lang="tr-TR" sz="900" dirty="0">
                <a:latin typeface="Times New Roman" panose="02020603050405020304" pitchFamily="18" charset="0"/>
                <a:cs typeface="Times New Roman" panose="02020603050405020304" pitchFamily="18" charset="0"/>
              </a:rPr>
              <a:t> Ambalaj </a:t>
            </a:r>
            <a:r>
              <a:rPr lang="tr-TR" sz="900" dirty="0" err="1">
                <a:latin typeface="Times New Roman" panose="02020603050405020304" pitchFamily="18" charset="0"/>
                <a:cs typeface="Times New Roman" panose="02020603050405020304" pitchFamily="18" charset="0"/>
              </a:rPr>
              <a:t>Teks</a:t>
            </a:r>
            <a:r>
              <a:rPr lang="tr-TR" sz="900" dirty="0">
                <a:latin typeface="Times New Roman" panose="02020603050405020304" pitchFamily="18" charset="0"/>
                <a:cs typeface="Times New Roman" panose="02020603050405020304" pitchFamily="18" charset="0"/>
              </a:rPr>
              <a:t>. San. ve Tic. A.Ş.</a:t>
            </a:r>
          </a:p>
          <a:p>
            <a:r>
              <a:rPr lang="tr-TR" sz="900" dirty="0">
                <a:latin typeface="Times New Roman" panose="02020603050405020304" pitchFamily="18" charset="0"/>
                <a:cs typeface="Times New Roman" panose="02020603050405020304" pitchFamily="18" charset="0"/>
              </a:rPr>
              <a:t>2. Gurbetçiler Plastik San. ve Tic. A.Ş.</a:t>
            </a:r>
          </a:p>
          <a:p>
            <a:r>
              <a:rPr lang="tr-TR" sz="900" b="1" dirty="0">
                <a:latin typeface="Times New Roman" panose="02020603050405020304" pitchFamily="18" charset="0"/>
                <a:cs typeface="Times New Roman" panose="02020603050405020304" pitchFamily="18" charset="0"/>
              </a:rPr>
              <a:t>•  </a:t>
            </a:r>
            <a:r>
              <a:rPr lang="tr-TR" sz="900" b="1" dirty="0" err="1">
                <a:latin typeface="Times New Roman" panose="02020603050405020304" pitchFamily="18" charset="0"/>
                <a:cs typeface="Times New Roman" panose="02020603050405020304" pitchFamily="18" charset="0"/>
              </a:rPr>
              <a:t>İnovasyon</a:t>
            </a:r>
            <a:r>
              <a:rPr lang="tr-TR" sz="900" b="1" dirty="0">
                <a:latin typeface="Times New Roman" panose="02020603050405020304" pitchFamily="18" charset="0"/>
                <a:cs typeface="Times New Roman" panose="02020603050405020304" pitchFamily="18" charset="0"/>
              </a:rPr>
              <a:t> ve Teknoloji: Ürün Teknolojisi</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1. </a:t>
            </a:r>
            <a:r>
              <a:rPr lang="tr-TR" sz="900" dirty="0" err="1">
                <a:latin typeface="Times New Roman" panose="02020603050405020304" pitchFamily="18" charset="0"/>
                <a:cs typeface="Times New Roman" panose="02020603050405020304" pitchFamily="18" charset="0"/>
              </a:rPr>
              <a:t>Plastic</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Biolive</a:t>
            </a:r>
            <a:r>
              <a:rPr lang="tr-TR" sz="900" dirty="0">
                <a:latin typeface="Times New Roman" panose="02020603050405020304" pitchFamily="18" charset="0"/>
                <a:cs typeface="Times New Roman" panose="02020603050405020304" pitchFamily="18" charset="0"/>
              </a:rPr>
              <a:t> Biyolojik ve Kimyasal Teknolojiler Sanayi ve Tic. Anonim Şirketi</a:t>
            </a:r>
          </a:p>
          <a:p>
            <a:r>
              <a:rPr lang="tr-TR" sz="900" dirty="0">
                <a:latin typeface="Times New Roman" panose="02020603050405020304" pitchFamily="18" charset="0"/>
                <a:cs typeface="Times New Roman" panose="02020603050405020304" pitchFamily="18" charset="0"/>
              </a:rPr>
              <a:t>2. </a:t>
            </a:r>
            <a:r>
              <a:rPr lang="tr-TR" sz="900" dirty="0" err="1">
                <a:latin typeface="Times New Roman" panose="02020603050405020304" pitchFamily="18" charset="0"/>
                <a:cs typeface="Times New Roman" panose="02020603050405020304" pitchFamily="18" charset="0"/>
              </a:rPr>
              <a:t>Plastic</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Move</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3. Selçuk Üniversitesi</a:t>
            </a:r>
          </a:p>
          <a:p>
            <a:r>
              <a:rPr lang="tr-TR" sz="900" b="1" dirty="0">
                <a:latin typeface="Times New Roman" panose="02020603050405020304" pitchFamily="18" charset="0"/>
                <a:cs typeface="Times New Roman" panose="02020603050405020304" pitchFamily="18" charset="0"/>
              </a:rPr>
              <a:t>• </a:t>
            </a:r>
            <a:r>
              <a:rPr lang="tr-TR" sz="900" b="1" dirty="0" err="1">
                <a:latin typeface="Times New Roman" panose="02020603050405020304" pitchFamily="18" charset="0"/>
                <a:cs typeface="Times New Roman" panose="02020603050405020304" pitchFamily="18" charset="0"/>
              </a:rPr>
              <a:t>İnovatif</a:t>
            </a:r>
            <a:r>
              <a:rPr lang="tr-TR" sz="900" b="1" dirty="0">
                <a:latin typeface="Times New Roman" panose="02020603050405020304" pitchFamily="18" charset="0"/>
                <a:cs typeface="Times New Roman" panose="02020603050405020304" pitchFamily="18" charset="0"/>
              </a:rPr>
              <a:t> Geri Dönüşüm Makineleri</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1. </a:t>
            </a:r>
            <a:r>
              <a:rPr lang="tr-TR" sz="900" dirty="0" err="1">
                <a:latin typeface="Times New Roman" panose="02020603050405020304" pitchFamily="18" charset="0"/>
                <a:cs typeface="Times New Roman" panose="02020603050405020304" pitchFamily="18" charset="0"/>
              </a:rPr>
              <a:t>Altech</a:t>
            </a:r>
            <a:r>
              <a:rPr lang="tr-TR" sz="900" dirty="0">
                <a:latin typeface="Times New Roman" panose="02020603050405020304" pitchFamily="18" charset="0"/>
                <a:cs typeface="Times New Roman" panose="02020603050405020304" pitchFamily="18" charset="0"/>
              </a:rPr>
              <a:t> Makine Sanayi ve Ticaret Anonim Şirketi</a:t>
            </a:r>
          </a:p>
          <a:p>
            <a:r>
              <a:rPr lang="tr-TR" sz="900" dirty="0">
                <a:latin typeface="Times New Roman" panose="02020603050405020304" pitchFamily="18" charset="0"/>
                <a:cs typeface="Times New Roman" panose="02020603050405020304" pitchFamily="18" charset="0"/>
              </a:rPr>
              <a:t>2. Balyemez Ar-Ge Makine Kimya ve Çevre Teknolojileri San. Tic. A.Ş.</a:t>
            </a:r>
          </a:p>
          <a:p>
            <a:r>
              <a:rPr lang="tr-TR" sz="900" b="1" dirty="0">
                <a:latin typeface="Times New Roman" panose="02020603050405020304" pitchFamily="18" charset="0"/>
                <a:cs typeface="Times New Roman" panose="02020603050405020304" pitchFamily="18" charset="0"/>
              </a:rPr>
              <a:t>• Plastik Geri Dönüşüm Elçisi</a:t>
            </a:r>
            <a:endParaRPr lang="tr-TR" sz="900" dirty="0">
              <a:latin typeface="Times New Roman" panose="02020603050405020304" pitchFamily="18" charset="0"/>
              <a:cs typeface="Times New Roman" panose="02020603050405020304" pitchFamily="18" charset="0"/>
            </a:endParaRPr>
          </a:p>
          <a:p>
            <a:r>
              <a:rPr lang="tr-TR" sz="900" dirty="0">
                <a:latin typeface="Times New Roman" panose="02020603050405020304" pitchFamily="18" charset="0"/>
                <a:cs typeface="Times New Roman" panose="02020603050405020304" pitchFamily="18" charset="0"/>
              </a:rPr>
              <a:t>1. Ali </a:t>
            </a:r>
            <a:r>
              <a:rPr lang="tr-TR" sz="900" dirty="0" err="1">
                <a:latin typeface="Times New Roman" panose="02020603050405020304" pitchFamily="18" charset="0"/>
                <a:cs typeface="Times New Roman" panose="02020603050405020304" pitchFamily="18" charset="0"/>
              </a:rPr>
              <a:t>Kantur</a:t>
            </a:r>
            <a:endParaRPr lang="tr-TR" sz="9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C7578785-E24F-48CB-801C-A096CDE04B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850" y="1841500"/>
            <a:ext cx="3303770" cy="1826097"/>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599A77D7-8B9F-4A08-9FC8-FD8EF2F32C8A}"/>
              </a:ext>
            </a:extLst>
          </p:cNvPr>
          <p:cNvSpPr txBox="1"/>
          <p:nvPr/>
        </p:nvSpPr>
        <p:spPr>
          <a:xfrm>
            <a:off x="505068" y="1460500"/>
            <a:ext cx="6625981" cy="369332"/>
          </a:xfrm>
          <a:prstGeom prst="rect">
            <a:avLst/>
          </a:prstGeom>
          <a:noFill/>
        </p:spPr>
        <p:txBody>
          <a:bodyPr wrap="square" rtlCol="0">
            <a:spAutoFit/>
          </a:bodyPr>
          <a:lstStyle/>
          <a:p>
            <a:pPr algn="ctr"/>
            <a:r>
              <a:rPr lang="tr-TR" sz="1800" b="1" dirty="0">
                <a:latin typeface="Times New Roman" panose="02020603050405020304" pitchFamily="18" charset="0"/>
                <a:cs typeface="Times New Roman" panose="02020603050405020304" pitchFamily="18" charset="0"/>
              </a:rPr>
              <a:t>PAGÇEV PLASTİK GERİ DÖNÜŞÜM ÖDÜLLERİ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21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3549650" y="1930793"/>
            <a:ext cx="3303770" cy="320601"/>
          </a:xfrm>
          <a:prstGeom prst="rect">
            <a:avLst/>
          </a:prstGeom>
        </p:spPr>
        <p:txBody>
          <a:bodyPr vert="horz" wrap="square" lIns="0" tIns="12700" rIns="0" bIns="0" rtlCol="0">
            <a:spAutoFit/>
          </a:bodyPr>
          <a:lstStyle/>
          <a:p>
            <a:pPr marL="12700" rtl="0">
              <a:lnSpc>
                <a:spcPct val="100000"/>
              </a:lnSpc>
              <a:spcBef>
                <a:spcPts val="100"/>
              </a:spcBef>
            </a:pPr>
            <a:endParaRPr lang="en-US" sz="1000">
              <a:latin typeface="Tahoma" panose="020B0604030504040204" pitchFamily="34" charset="0"/>
              <a:cs typeface="+mn-cs"/>
              <a:sym typeface=""/>
            </a:endParaRPr>
          </a:p>
        </p:txBody>
      </p:sp>
      <p:pic>
        <p:nvPicPr>
          <p:cNvPr id="50" name="Resim 49">
            <a:extLst>
              <a:ext uri="{FF2B5EF4-FFF2-40B4-BE49-F238E27FC236}">
                <a16:creationId xmlns:a16="http://schemas.microsoft.com/office/drawing/2014/main" id="{9F02F669-D665-4BBB-B9E8-318951668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450" y="234558"/>
            <a:ext cx="1089598" cy="1175034"/>
          </a:xfrm>
          <a:prstGeom prst="rect">
            <a:avLst/>
          </a:prstGeom>
        </p:spPr>
      </p:pic>
      <p:sp>
        <p:nvSpPr>
          <p:cNvPr id="2" name="Metin kutusu 1" descr="&quot;Bu yıl düzenleyeceğimiz Plastik Geri Dönüşüm Konferansı ile çıtayı daha da yukarılara çıkarıyoruz.&quot; bu cümle sonda olmasından ziyade ilk olarak ve büyük puntolarla kullanılsa daha iyi olabilir. Kongreye katılacak isimler belliyse onların isimlerine ve fotoğraflarına yer vermek daha iyi olabillir. ">
            <a:extLst>
              <a:ext uri="{FF2B5EF4-FFF2-40B4-BE49-F238E27FC236}">
                <a16:creationId xmlns:a16="http://schemas.microsoft.com/office/drawing/2014/main" id="{5685174D-06A9-4DE9-8D00-906D19168951}"/>
              </a:ext>
            </a:extLst>
          </p:cNvPr>
          <p:cNvSpPr txBox="1"/>
          <p:nvPr/>
        </p:nvSpPr>
        <p:spPr>
          <a:xfrm>
            <a:off x="505068" y="5582533"/>
            <a:ext cx="6625981" cy="5416868"/>
          </a:xfrm>
          <a:prstGeom prst="rect">
            <a:avLst/>
          </a:prstGeom>
          <a:noFill/>
        </p:spPr>
        <p:txBody>
          <a:bodyPr wrap="square" rtlCol="0">
            <a:spAutoFit/>
          </a:bodyPr>
          <a:lstStyle/>
          <a:p>
            <a:pPr algn="ctr"/>
            <a:r>
              <a:rPr lang="tr-TR" sz="1100" b="1" dirty="0">
                <a:solidFill>
                  <a:srgbClr val="FF0000"/>
                </a:solidFill>
                <a:latin typeface="Times New Roman" panose="02020603050405020304" pitchFamily="18" charset="0"/>
                <a:cs typeface="Times New Roman" panose="02020603050405020304" pitchFamily="18" charset="0"/>
              </a:rPr>
              <a:t>SEKTÖRÜN DEVLERİ</a:t>
            </a:r>
            <a:br>
              <a:rPr lang="tr-TR" sz="1100" dirty="0">
                <a:solidFill>
                  <a:srgbClr val="FF0000"/>
                </a:solidFill>
                <a:latin typeface="Times New Roman" panose="02020603050405020304" pitchFamily="18" charset="0"/>
                <a:cs typeface="Times New Roman" panose="02020603050405020304" pitchFamily="18" charset="0"/>
              </a:rPr>
            </a:br>
            <a:r>
              <a:rPr lang="tr-TR" sz="1100" b="1" dirty="0">
                <a:solidFill>
                  <a:srgbClr val="FF0000"/>
                </a:solidFill>
                <a:latin typeface="Times New Roman" panose="02020603050405020304" pitchFamily="18" charset="0"/>
                <a:cs typeface="Times New Roman" panose="02020603050405020304" pitchFamily="18" charset="0"/>
              </a:rPr>
              <a:t>PAGÇEV PLASTİK GERİ DÖNÜŞÜM KONFERANSI'NDA BULUŞTU</a:t>
            </a:r>
            <a:r>
              <a:rPr lang="tr-TR" sz="1100" dirty="0">
                <a:solidFill>
                  <a:srgbClr val="FF0000"/>
                </a:solidFill>
                <a:latin typeface="Times New Roman" panose="02020603050405020304" pitchFamily="18" charset="0"/>
                <a:cs typeface="Times New Roman" panose="02020603050405020304" pitchFamily="18" charset="0"/>
              </a:rPr>
              <a:t> </a:t>
            </a:r>
          </a:p>
          <a:p>
            <a:pPr algn="just"/>
            <a:endParaRPr lang="tr-TR" sz="900" dirty="0">
              <a:latin typeface="Times New Roman" panose="02020603050405020304" pitchFamily="18" charset="0"/>
              <a:cs typeface="Times New Roman" panose="02020603050405020304" pitchFamily="18" charset="0"/>
            </a:endParaRPr>
          </a:p>
          <a:p>
            <a:pPr algn="just"/>
            <a:r>
              <a:rPr lang="tr-TR" sz="900" dirty="0">
                <a:latin typeface="Times New Roman" panose="02020603050405020304" pitchFamily="18" charset="0"/>
                <a:cs typeface="Times New Roman" panose="02020603050405020304" pitchFamily="18" charset="0"/>
              </a:rPr>
              <a:t>PAGÇEV Yeşil Dönüşüm ve Teknoloji Derneği'nin düzenlediği </a:t>
            </a:r>
            <a:r>
              <a:rPr lang="tr-TR" sz="900" b="1" dirty="0">
                <a:latin typeface="Times New Roman" panose="02020603050405020304" pitchFamily="18" charset="0"/>
                <a:cs typeface="Times New Roman" panose="02020603050405020304" pitchFamily="18" charset="0"/>
              </a:rPr>
              <a:t>Plastik Geri Dönüşüm Konferansı</a:t>
            </a:r>
            <a:r>
              <a:rPr lang="tr-TR" sz="900" dirty="0">
                <a:latin typeface="Times New Roman" panose="02020603050405020304" pitchFamily="18" charset="0"/>
                <a:cs typeface="Times New Roman" panose="02020603050405020304" pitchFamily="18" charset="0"/>
              </a:rPr>
              <a:t> bu yıl ilk kez 2 Mayıs 2024 tarihinde düzenlendi. Türkiye’nin, küresel geri dönüşüm pazarında merkez olması hedefiyle PAGÇEV ve TÜYAP iş birliğiyle organize edilen ve Geri dönüşüm endüstrisinin uluslararası önemli aktörlerini İstanbul’da buluşturan, </a:t>
            </a:r>
            <a:r>
              <a:rPr lang="tr-TR" sz="900" dirty="0" err="1">
                <a:latin typeface="Times New Roman" panose="02020603050405020304" pitchFamily="18" charset="0"/>
                <a:cs typeface="Times New Roman" panose="02020603050405020304" pitchFamily="18" charset="0"/>
              </a:rPr>
              <a:t>RePlast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Eurasia</a:t>
            </a:r>
            <a:r>
              <a:rPr lang="tr-TR" sz="900" dirty="0">
                <a:latin typeface="Times New Roman" panose="02020603050405020304" pitchFamily="18" charset="0"/>
                <a:cs typeface="Times New Roman" panose="02020603050405020304" pitchFamily="18" charset="0"/>
              </a:rPr>
              <a:t> Plastik Geri Dönüşüm ve Hammaddeleri Fuarı etkinlikleri kapsamında fuar ile eşzamanlı olarak gerçekleşen konferansta, Türkiye ve yurt dışından kamu kurumu temsilcileri, uzmanlar ve sektör temsilcileri sektörün geleceğini geri dönüşüm çerçevesinden ele aldılar. Konferans, </a:t>
            </a:r>
            <a:r>
              <a:rPr lang="tr-TR" sz="900" b="1" dirty="0">
                <a:latin typeface="Times New Roman" panose="02020603050405020304" pitchFamily="18" charset="0"/>
                <a:cs typeface="Times New Roman" panose="02020603050405020304" pitchFamily="18" charset="0"/>
              </a:rPr>
              <a:t>Kongre Komite Başkanı Hamdi </a:t>
            </a:r>
            <a:r>
              <a:rPr lang="tr-TR" sz="900" b="1" dirty="0" err="1">
                <a:latin typeface="Times New Roman" panose="02020603050405020304" pitchFamily="18" charset="0"/>
                <a:cs typeface="Times New Roman" panose="02020603050405020304" pitchFamily="18" charset="0"/>
              </a:rPr>
              <a:t>Yazır</a:t>
            </a:r>
            <a:r>
              <a:rPr lang="tr-TR" sz="900" dirty="0" err="1">
                <a:latin typeface="Times New Roman" panose="02020603050405020304" pitchFamily="18" charset="0"/>
                <a:cs typeface="Times New Roman" panose="02020603050405020304" pitchFamily="18" charset="0"/>
              </a:rPr>
              <a:t>'ın</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hoşgeldiniz</a:t>
            </a:r>
            <a:r>
              <a:rPr lang="tr-TR" sz="900" dirty="0">
                <a:latin typeface="Times New Roman" panose="02020603050405020304" pitchFamily="18" charset="0"/>
                <a:cs typeface="Times New Roman" panose="02020603050405020304" pitchFamily="18" charset="0"/>
              </a:rPr>
              <a:t> konuşması ve ardından </a:t>
            </a:r>
            <a:r>
              <a:rPr lang="tr-TR" sz="900" b="1" dirty="0">
                <a:latin typeface="Times New Roman" panose="02020603050405020304" pitchFamily="18" charset="0"/>
                <a:cs typeface="Times New Roman" panose="02020603050405020304" pitchFamily="18" charset="0"/>
              </a:rPr>
              <a:t>PAGÇEV Yeşil Dönüşüm ve Teknoloji Derneği Başkanı Yavuz Eroğlu</a:t>
            </a:r>
            <a:r>
              <a:rPr lang="tr-TR" sz="900" dirty="0">
                <a:latin typeface="Times New Roman" panose="02020603050405020304" pitchFamily="18" charset="0"/>
                <a:cs typeface="Times New Roman" panose="02020603050405020304" pitchFamily="18" charset="0"/>
              </a:rPr>
              <a:t>'nun açılış konuşması ile başladı.</a:t>
            </a:r>
          </a:p>
          <a:p>
            <a:pPr algn="just"/>
            <a:endParaRPr lang="tr-TR" sz="900" dirty="0">
              <a:latin typeface="Times New Roman" panose="02020603050405020304" pitchFamily="18" charset="0"/>
              <a:cs typeface="Times New Roman" panose="02020603050405020304" pitchFamily="18" charset="0"/>
            </a:endParaRPr>
          </a:p>
          <a:p>
            <a:pPr algn="just"/>
            <a:r>
              <a:rPr lang="tr-TR" sz="900" dirty="0" err="1">
                <a:latin typeface="Times New Roman" panose="02020603050405020304" pitchFamily="18" charset="0"/>
                <a:cs typeface="Times New Roman" panose="02020603050405020304" pitchFamily="18" charset="0"/>
              </a:rPr>
              <a:t>Moderatörlüğünü</a:t>
            </a:r>
            <a:r>
              <a:rPr lang="tr-TR" sz="900" b="1" dirty="0">
                <a:latin typeface="Times New Roman" panose="02020603050405020304" pitchFamily="18" charset="0"/>
                <a:cs typeface="Times New Roman" panose="02020603050405020304" pitchFamily="18" charset="0"/>
              </a:rPr>
              <a:t> TOBB Atık ve Geri Dönüşüm Sanayi Meclis Başkanı Ali </a:t>
            </a:r>
            <a:r>
              <a:rPr lang="tr-TR" sz="900" b="1" dirty="0" err="1">
                <a:latin typeface="Times New Roman" panose="02020603050405020304" pitchFamily="18" charset="0"/>
                <a:cs typeface="Times New Roman" panose="02020603050405020304" pitchFamily="18" charset="0"/>
              </a:rPr>
              <a:t>Kantur</a:t>
            </a:r>
            <a:r>
              <a:rPr lang="tr-TR" sz="900" dirty="0" err="1">
                <a:latin typeface="Times New Roman" panose="02020603050405020304" pitchFamily="18" charset="0"/>
                <a:cs typeface="Times New Roman" panose="02020603050405020304" pitchFamily="18" charset="0"/>
              </a:rPr>
              <a:t>’un</a:t>
            </a:r>
            <a:r>
              <a:rPr lang="tr-TR" sz="900" dirty="0">
                <a:latin typeface="Times New Roman" panose="02020603050405020304" pitchFamily="18" charset="0"/>
                <a:cs typeface="Times New Roman" panose="02020603050405020304" pitchFamily="18" charset="0"/>
              </a:rPr>
              <a:t> gerçekleştirdiği, 1. Panelin Teması: </a:t>
            </a:r>
            <a:r>
              <a:rPr lang="tr-TR" sz="900" b="1" dirty="0">
                <a:latin typeface="Times New Roman" panose="02020603050405020304" pitchFamily="18" charset="0"/>
                <a:cs typeface="Times New Roman" panose="02020603050405020304" pitchFamily="18" charset="0"/>
              </a:rPr>
              <a:t>"PLASTİK GERİ DÖNÜŞÜM SEKTÖRÜNE GENEL BAKIŞ: REGÜLASYON, TEKNOLOJİ VE FİYAT TRENDİ" </a:t>
            </a:r>
            <a:r>
              <a:rPr lang="tr-TR" sz="900" dirty="0">
                <a:latin typeface="Times New Roman" panose="02020603050405020304" pitchFamily="18" charset="0"/>
                <a:cs typeface="Times New Roman" panose="02020603050405020304" pitchFamily="18" charset="0"/>
              </a:rPr>
              <a:t>oldu. </a:t>
            </a:r>
            <a:r>
              <a:rPr lang="tr-TR" sz="900" b="1" dirty="0">
                <a:latin typeface="Times New Roman" panose="02020603050405020304" pitchFamily="18" charset="0"/>
                <a:cs typeface="Times New Roman" panose="02020603050405020304" pitchFamily="18" charset="0"/>
              </a:rPr>
              <a:t>PETCORE Europe Başkanı </a:t>
            </a:r>
            <a:r>
              <a:rPr lang="tr-TR" sz="900" b="1" dirty="0" err="1">
                <a:latin typeface="Times New Roman" panose="02020603050405020304" pitchFamily="18" charset="0"/>
                <a:cs typeface="Times New Roman" panose="02020603050405020304" pitchFamily="18" charset="0"/>
              </a:rPr>
              <a:t>Antonello</a:t>
            </a:r>
            <a:r>
              <a:rPr lang="tr-TR" sz="900" b="1" dirty="0">
                <a:latin typeface="Times New Roman" panose="02020603050405020304" pitchFamily="18" charset="0"/>
                <a:cs typeface="Times New Roman" panose="02020603050405020304" pitchFamily="18" charset="0"/>
              </a:rPr>
              <a:t> </a:t>
            </a:r>
            <a:r>
              <a:rPr lang="tr-TR" sz="900" b="1" dirty="0" err="1">
                <a:latin typeface="Times New Roman" panose="02020603050405020304" pitchFamily="18" charset="0"/>
                <a:cs typeface="Times New Roman" panose="02020603050405020304" pitchFamily="18" charset="0"/>
              </a:rPr>
              <a:t>Ciotti</a:t>
            </a:r>
            <a:r>
              <a:rPr lang="tr-TR" sz="900" b="1" dirty="0">
                <a:latin typeface="Times New Roman" panose="02020603050405020304" pitchFamily="18" charset="0"/>
                <a:cs typeface="Times New Roman" panose="02020603050405020304" pitchFamily="18" charset="0"/>
              </a:rPr>
              <a:t>,</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Gine Atık Yöneticileri Federasyonu (FEGEDEG) Başkanı </a:t>
            </a:r>
            <a:r>
              <a:rPr lang="tr-TR" sz="900" b="1" dirty="0" err="1">
                <a:latin typeface="Times New Roman" panose="02020603050405020304" pitchFamily="18" charset="0"/>
                <a:cs typeface="Times New Roman" panose="02020603050405020304" pitchFamily="18" charset="0"/>
              </a:rPr>
              <a:t>Sory</a:t>
            </a:r>
            <a:r>
              <a:rPr lang="tr-TR" sz="900" b="1" dirty="0">
                <a:latin typeface="Times New Roman" panose="02020603050405020304" pitchFamily="18" charset="0"/>
                <a:cs typeface="Times New Roman" panose="02020603050405020304" pitchFamily="18" charset="0"/>
              </a:rPr>
              <a:t> </a:t>
            </a:r>
            <a:r>
              <a:rPr lang="tr-TR" sz="900" b="1" dirty="0" err="1">
                <a:latin typeface="Times New Roman" panose="02020603050405020304" pitchFamily="18" charset="0"/>
                <a:cs typeface="Times New Roman" panose="02020603050405020304" pitchFamily="18" charset="0"/>
              </a:rPr>
              <a:t>Camara</a:t>
            </a:r>
            <a:r>
              <a:rPr lang="tr-TR" sz="900" b="1" dirty="0">
                <a:latin typeface="Times New Roman" panose="02020603050405020304" pitchFamily="18" charset="0"/>
                <a:cs typeface="Times New Roman" panose="02020603050405020304" pitchFamily="18" charset="0"/>
              </a:rPr>
              <a:t>,</a:t>
            </a:r>
            <a:r>
              <a:rPr lang="tr-TR" sz="900" dirty="0">
                <a:latin typeface="Times New Roman" panose="02020603050405020304" pitchFamily="18" charset="0"/>
                <a:cs typeface="Times New Roman" panose="02020603050405020304" pitchFamily="18" charset="0"/>
              </a:rPr>
              <a:t> </a:t>
            </a:r>
            <a:r>
              <a:rPr lang="tr-TR" sz="900" b="1" dirty="0" err="1">
                <a:latin typeface="Times New Roman" panose="02020603050405020304" pitchFamily="18" charset="0"/>
                <a:cs typeface="Times New Roman" panose="02020603050405020304" pitchFamily="18" charset="0"/>
              </a:rPr>
              <a:t>EuPC</a:t>
            </a:r>
            <a:r>
              <a:rPr lang="tr-TR" sz="900" b="1" dirty="0">
                <a:latin typeface="Times New Roman" panose="02020603050405020304" pitchFamily="18" charset="0"/>
                <a:cs typeface="Times New Roman" panose="02020603050405020304" pitchFamily="18" charset="0"/>
              </a:rPr>
              <a:t> (Avrupa Plastik Üreticileri Birliği) Genel Müdürü Bernard Merkx,</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SIBUR International SIBUR Ar-Ge Merkezi "</a:t>
            </a:r>
            <a:r>
              <a:rPr lang="tr-TR" sz="900" b="1" dirty="0" err="1">
                <a:latin typeface="Times New Roman" panose="02020603050405020304" pitchFamily="18" charset="0"/>
                <a:cs typeface="Times New Roman" panose="02020603050405020304" pitchFamily="18" charset="0"/>
              </a:rPr>
              <a:t>Polilab</a:t>
            </a:r>
            <a:r>
              <a:rPr lang="tr-TR" sz="900" b="1" dirty="0">
                <a:latin typeface="Times New Roman" panose="02020603050405020304" pitchFamily="18" charset="0"/>
                <a:cs typeface="Times New Roman" panose="02020603050405020304" pitchFamily="18" charset="0"/>
              </a:rPr>
              <a:t>" Genel Direktörü </a:t>
            </a:r>
            <a:r>
              <a:rPr lang="tr-TR" sz="900" b="1" dirty="0" err="1">
                <a:latin typeface="Times New Roman" panose="02020603050405020304" pitchFamily="18" charset="0"/>
                <a:cs typeface="Times New Roman" panose="02020603050405020304" pitchFamily="18" charset="0"/>
              </a:rPr>
              <a:t>Vernigorov</a:t>
            </a:r>
            <a:r>
              <a:rPr lang="tr-TR" sz="900" b="1" dirty="0">
                <a:latin typeface="Times New Roman" panose="02020603050405020304" pitchFamily="18" charset="0"/>
                <a:cs typeface="Times New Roman" panose="02020603050405020304" pitchFamily="18" charset="0"/>
              </a:rPr>
              <a:t> Konstantin,</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GREENDOT Kurumsal İlişkiler Başkan Yardımcısı </a:t>
            </a:r>
            <a:r>
              <a:rPr lang="tr-TR" sz="900" b="1" dirty="0" err="1">
                <a:latin typeface="Times New Roman" panose="02020603050405020304" pitchFamily="18" charset="0"/>
                <a:cs typeface="Times New Roman" panose="02020603050405020304" pitchFamily="18" charset="0"/>
              </a:rPr>
              <a:t>Alexandre</a:t>
            </a:r>
            <a:r>
              <a:rPr lang="tr-TR" sz="900" b="1" dirty="0">
                <a:latin typeface="Times New Roman" panose="02020603050405020304" pitchFamily="18" charset="0"/>
                <a:cs typeface="Times New Roman" panose="02020603050405020304" pitchFamily="18" charset="0"/>
              </a:rPr>
              <a:t> </a:t>
            </a:r>
            <a:r>
              <a:rPr lang="tr-TR" sz="900" b="1" dirty="0" err="1">
                <a:latin typeface="Times New Roman" panose="02020603050405020304" pitchFamily="18" charset="0"/>
                <a:cs typeface="Times New Roman" panose="02020603050405020304" pitchFamily="18" charset="0"/>
              </a:rPr>
              <a:t>Dangis</a:t>
            </a:r>
            <a:r>
              <a:rPr lang="tr-TR" sz="900" b="1" dirty="0">
                <a:latin typeface="Times New Roman" panose="02020603050405020304" pitchFamily="18" charset="0"/>
                <a:cs typeface="Times New Roman" panose="02020603050405020304" pitchFamily="18" charset="0"/>
              </a:rPr>
              <a:t>,</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CERTILOOP Genel Müdürü Yağmur Eroğlu,</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BANDERA Geri Dönüşüm ve İleri Dönüşüm Satış ve Ürün Müdürü </a:t>
            </a:r>
            <a:r>
              <a:rPr lang="tr-TR" sz="900" b="1" dirty="0" err="1">
                <a:latin typeface="Times New Roman" panose="02020603050405020304" pitchFamily="18" charset="0"/>
                <a:cs typeface="Times New Roman" panose="02020603050405020304" pitchFamily="18" charset="0"/>
              </a:rPr>
              <a:t>Andrea</a:t>
            </a:r>
            <a:r>
              <a:rPr lang="tr-TR" sz="900" b="1" dirty="0">
                <a:latin typeface="Times New Roman" panose="02020603050405020304" pitchFamily="18" charset="0"/>
                <a:cs typeface="Times New Roman" panose="02020603050405020304" pitchFamily="18" charset="0"/>
              </a:rPr>
              <a:t> </a:t>
            </a:r>
            <a:r>
              <a:rPr lang="tr-TR" sz="900" b="1" dirty="0" err="1">
                <a:latin typeface="Times New Roman" panose="02020603050405020304" pitchFamily="18" charset="0"/>
                <a:cs typeface="Times New Roman" panose="02020603050405020304" pitchFamily="18" charset="0"/>
              </a:rPr>
              <a:t>Carraro</a:t>
            </a:r>
            <a:r>
              <a:rPr lang="tr-TR" sz="900" b="1" dirty="0">
                <a:latin typeface="Times New Roman" panose="02020603050405020304" pitchFamily="18" charset="0"/>
                <a:cs typeface="Times New Roman" panose="02020603050405020304" pitchFamily="18" charset="0"/>
              </a:rPr>
              <a:t>,</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S&amp;P Global Avrupa, Ortadoğu ve Afrika Kimyasallar Editörü Daniel </a:t>
            </a:r>
            <a:r>
              <a:rPr lang="tr-TR" sz="900" b="1" dirty="0" err="1">
                <a:latin typeface="Times New Roman" panose="02020603050405020304" pitchFamily="18" charset="0"/>
                <a:cs typeface="Times New Roman" panose="02020603050405020304" pitchFamily="18" charset="0"/>
              </a:rPr>
              <a:t>Pelosi</a:t>
            </a:r>
            <a:r>
              <a:rPr lang="tr-TR" sz="900" dirty="0" err="1">
                <a:latin typeface="Times New Roman" panose="02020603050405020304" pitchFamily="18" charset="0"/>
                <a:cs typeface="Times New Roman" panose="02020603050405020304" pitchFamily="18" charset="0"/>
              </a:rPr>
              <a:t>’nin</a:t>
            </a:r>
            <a:r>
              <a:rPr lang="tr-TR" sz="900" dirty="0">
                <a:latin typeface="Times New Roman" panose="02020603050405020304" pitchFamily="18" charset="0"/>
                <a:cs typeface="Times New Roman" panose="02020603050405020304" pitchFamily="18" charset="0"/>
              </a:rPr>
              <a:t> yer aldığı ilk panelde, önemli isimler Plastik Geri Dönüşüm Sektörüne Genel Bakış: Regülasyon, Teknoloji ve Fiyat Trendlerini dinleyicilerle paylaştılar.</a:t>
            </a:r>
          </a:p>
          <a:p>
            <a:pPr algn="just"/>
            <a:endParaRPr lang="tr-TR" sz="900" dirty="0">
              <a:latin typeface="Times New Roman" panose="02020603050405020304" pitchFamily="18" charset="0"/>
              <a:cs typeface="Times New Roman" panose="02020603050405020304" pitchFamily="18" charset="0"/>
            </a:endParaRPr>
          </a:p>
          <a:p>
            <a:pPr algn="just"/>
            <a:r>
              <a:rPr lang="tr-TR" sz="900" dirty="0">
                <a:latin typeface="Times New Roman" panose="02020603050405020304" pitchFamily="18" charset="0"/>
                <a:cs typeface="Times New Roman" panose="02020603050405020304" pitchFamily="18" charset="0"/>
              </a:rPr>
              <a:t>Etkinliğin "</a:t>
            </a:r>
            <a:r>
              <a:rPr lang="tr-TR" sz="900" b="1" dirty="0">
                <a:latin typeface="Times New Roman" panose="02020603050405020304" pitchFamily="18" charset="0"/>
                <a:cs typeface="Times New Roman" panose="02020603050405020304" pitchFamily="18" charset="0"/>
              </a:rPr>
              <a:t>ÇEVRESEL FAKTÖRLER VE PLASTİK GERİ DÖNÜŞÜMÜNDEKİ İYİ UYGULAMALAR" </a:t>
            </a:r>
            <a:r>
              <a:rPr lang="tr-TR" sz="900" dirty="0">
                <a:latin typeface="Times New Roman" panose="02020603050405020304" pitchFamily="18" charset="0"/>
                <a:cs typeface="Times New Roman" panose="02020603050405020304" pitchFamily="18" charset="0"/>
              </a:rPr>
              <a:t>temalı</a:t>
            </a:r>
            <a:r>
              <a:rPr lang="tr-TR" sz="900" b="1" dirty="0">
                <a:latin typeface="Times New Roman" panose="02020603050405020304" pitchFamily="18" charset="0"/>
                <a:cs typeface="Times New Roman" panose="02020603050405020304" pitchFamily="18" charset="0"/>
              </a:rPr>
              <a:t> </a:t>
            </a:r>
            <a:r>
              <a:rPr lang="tr-TR" sz="900" dirty="0">
                <a:latin typeface="Times New Roman" panose="02020603050405020304" pitchFamily="18" charset="0"/>
                <a:cs typeface="Times New Roman" panose="02020603050405020304" pitchFamily="18" charset="0"/>
              </a:rPr>
              <a:t>ikinci panelinde; </a:t>
            </a:r>
            <a:r>
              <a:rPr lang="tr-TR" sz="900" b="1" dirty="0">
                <a:latin typeface="Times New Roman" panose="02020603050405020304" pitchFamily="18" charset="0"/>
                <a:cs typeface="Times New Roman" panose="02020603050405020304" pitchFamily="18" charset="0"/>
              </a:rPr>
              <a:t>PAGEV Kongre Komite Başkanı Hamdi </a:t>
            </a:r>
            <a:r>
              <a:rPr lang="tr-TR" sz="900" b="1" dirty="0" err="1">
                <a:latin typeface="Times New Roman" panose="02020603050405020304" pitchFamily="18" charset="0"/>
                <a:cs typeface="Times New Roman" panose="02020603050405020304" pitchFamily="18" charset="0"/>
              </a:rPr>
              <a:t>Yazır</a:t>
            </a:r>
            <a:r>
              <a:rPr lang="tr-TR" sz="900" dirty="0" err="1">
                <a:latin typeface="Times New Roman" panose="02020603050405020304" pitchFamily="18" charset="0"/>
                <a:cs typeface="Times New Roman" panose="02020603050405020304" pitchFamily="18" charset="0"/>
              </a:rPr>
              <a:t>’ın</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moderatörlüğünde</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UNILEVER Algida Kıdemli Ambalaj &amp; Proses Geliştirme Müdürü Atahan </a:t>
            </a:r>
            <a:r>
              <a:rPr lang="tr-TR" sz="900" b="1" dirty="0" err="1">
                <a:latin typeface="Times New Roman" panose="02020603050405020304" pitchFamily="18" charset="0"/>
                <a:cs typeface="Times New Roman" panose="02020603050405020304" pitchFamily="18" charset="0"/>
              </a:rPr>
              <a:t>Özgünay</a:t>
            </a:r>
            <a:r>
              <a:rPr lang="tr-TR" sz="900" b="1" dirty="0">
                <a:latin typeface="Times New Roman" panose="02020603050405020304" pitchFamily="18" charset="0"/>
                <a:cs typeface="Times New Roman" panose="02020603050405020304" pitchFamily="18" charset="0"/>
              </a:rPr>
              <a:t>,</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COCA COLA Sürdürülebilirlik ve Tedarikçi Direktörü Erdem Baltalı,</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ANADOLU EFES GRUP Strateji, </a:t>
            </a:r>
            <a:r>
              <a:rPr lang="tr-TR" sz="900" b="1" dirty="0" err="1">
                <a:latin typeface="Times New Roman" panose="02020603050405020304" pitchFamily="18" charset="0"/>
                <a:cs typeface="Times New Roman" panose="02020603050405020304" pitchFamily="18" charset="0"/>
              </a:rPr>
              <a:t>İnovasyon</a:t>
            </a:r>
            <a:r>
              <a:rPr lang="tr-TR" sz="900" b="1" dirty="0">
                <a:latin typeface="Times New Roman" panose="02020603050405020304" pitchFamily="18" charset="0"/>
                <a:cs typeface="Times New Roman" panose="02020603050405020304" pitchFamily="18" charset="0"/>
              </a:rPr>
              <a:t> ve Girişimcilik Direktörü Tuba </a:t>
            </a:r>
            <a:r>
              <a:rPr lang="tr-TR" sz="900" b="1" dirty="0" err="1">
                <a:latin typeface="Times New Roman" panose="02020603050405020304" pitchFamily="18" charset="0"/>
                <a:cs typeface="Times New Roman" panose="02020603050405020304" pitchFamily="18" charset="0"/>
              </a:rPr>
              <a:t>Gökcan</a:t>
            </a:r>
            <a:r>
              <a:rPr lang="tr-TR" sz="900" b="1" dirty="0">
                <a:latin typeface="Times New Roman" panose="02020603050405020304" pitchFamily="18" charset="0"/>
                <a:cs typeface="Times New Roman" panose="02020603050405020304" pitchFamily="18" charset="0"/>
              </a:rPr>
              <a:t>,</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NESTLE TÜRKİYE Satın Alma İş Ortağı Levent Uçar,</a:t>
            </a:r>
            <a:r>
              <a:rPr lang="tr-TR" sz="900" dirty="0">
                <a:latin typeface="Times New Roman" panose="02020603050405020304" pitchFamily="18" charset="0"/>
                <a:cs typeface="Times New Roman" panose="02020603050405020304" pitchFamily="18" charset="0"/>
              </a:rPr>
              <a:t> plastik geri dönüşümündeki çevresel faktörlere değinerek plastik geri dönüşümündeki iyi uygulama çalışmalarını paylaştılar.</a:t>
            </a:r>
          </a:p>
          <a:p>
            <a:pPr algn="just"/>
            <a:endParaRPr lang="tr-TR" sz="900" dirty="0">
              <a:latin typeface="Times New Roman" panose="02020603050405020304" pitchFamily="18" charset="0"/>
              <a:cs typeface="Times New Roman" panose="02020603050405020304" pitchFamily="18" charset="0"/>
            </a:endParaRPr>
          </a:p>
          <a:p>
            <a:pPr algn="just"/>
            <a:r>
              <a:rPr lang="tr-TR" sz="900" dirty="0">
                <a:latin typeface="Times New Roman" panose="02020603050405020304" pitchFamily="18" charset="0"/>
                <a:cs typeface="Times New Roman" panose="02020603050405020304" pitchFamily="18" charset="0"/>
              </a:rPr>
              <a:t>Etkinliğin üçüncü ve son paneli ise "</a:t>
            </a:r>
            <a:r>
              <a:rPr lang="tr-TR" sz="900" b="1" dirty="0">
                <a:latin typeface="Times New Roman" panose="02020603050405020304" pitchFamily="18" charset="0"/>
                <a:cs typeface="Times New Roman" panose="02020603050405020304" pitchFamily="18" charset="0"/>
              </a:rPr>
              <a:t>OTOMOTİV SEKTÖRÜNDE GERİ DÖNÜŞÜM PLASTİK KULLANIMI VE TEDARİK İMKANLARI" </a:t>
            </a:r>
            <a:r>
              <a:rPr lang="tr-TR" sz="900" dirty="0">
                <a:latin typeface="Times New Roman" panose="02020603050405020304" pitchFamily="18" charset="0"/>
                <a:cs typeface="Times New Roman" panose="02020603050405020304" pitchFamily="18" charset="0"/>
              </a:rPr>
              <a:t>oldu. Panelde, </a:t>
            </a:r>
            <a:r>
              <a:rPr lang="tr-TR" sz="900" b="1" dirty="0">
                <a:latin typeface="Times New Roman" panose="02020603050405020304" pitchFamily="18" charset="0"/>
                <a:cs typeface="Times New Roman" panose="02020603050405020304" pitchFamily="18" charset="0"/>
              </a:rPr>
              <a:t>TOBB Otomotiv Meclis Başkan Yardımcısı Özlem Güçlüer</a:t>
            </a:r>
            <a:r>
              <a:rPr lang="tr-TR" sz="900" dirty="0">
                <a:latin typeface="Times New Roman" panose="02020603050405020304" pitchFamily="18" charset="0"/>
                <a:cs typeface="Times New Roman" panose="02020603050405020304" pitchFamily="18" charset="0"/>
              </a:rPr>
              <a:t>’in </a:t>
            </a:r>
            <a:r>
              <a:rPr lang="tr-TR" sz="900" dirty="0" err="1">
                <a:latin typeface="Times New Roman" panose="02020603050405020304" pitchFamily="18" charset="0"/>
                <a:cs typeface="Times New Roman" panose="02020603050405020304" pitchFamily="18" charset="0"/>
              </a:rPr>
              <a:t>moderatörlüğünde</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OYAK RENAULT Plastik Malzeme Türkiye Strateji Lideri Faruk Silahtaroğlu,</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FORD OTOSAN Sürdürülebilir Malzeme Uygulamaları Teknik Lideri </a:t>
            </a:r>
            <a:r>
              <a:rPr lang="tr-TR" sz="900" b="1" dirty="0" err="1">
                <a:latin typeface="Times New Roman" panose="02020603050405020304" pitchFamily="18" charset="0"/>
                <a:cs typeface="Times New Roman" panose="02020603050405020304" pitchFamily="18" charset="0"/>
              </a:rPr>
              <a:t>Ayşemin</a:t>
            </a:r>
            <a:r>
              <a:rPr lang="tr-TR" sz="900" b="1" dirty="0">
                <a:latin typeface="Times New Roman" panose="02020603050405020304" pitchFamily="18" charset="0"/>
                <a:cs typeface="Times New Roman" panose="02020603050405020304" pitchFamily="18" charset="0"/>
              </a:rPr>
              <a:t> Top Gül,</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TOFAŞ Kıdemli Teknik Uzman (Plastik) Tuğba Okay,</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KAREL Kalıp Genel Müdürü Refik Diri,</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BURPOL Polimer Genel Müdürü İlkay Yıldırım,</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ART RECYCLE CEO’su Gökhan Dursun</a:t>
            </a:r>
            <a:r>
              <a:rPr lang="tr-TR" sz="900" dirty="0">
                <a:latin typeface="Times New Roman" panose="02020603050405020304" pitchFamily="18" charset="0"/>
                <a:cs typeface="Times New Roman" panose="02020603050405020304" pitchFamily="18" charset="0"/>
              </a:rPr>
              <a:t> yer aldılar.</a:t>
            </a:r>
          </a:p>
          <a:p>
            <a:pPr algn="just"/>
            <a:endParaRPr lang="tr-TR" sz="900" dirty="0">
              <a:latin typeface="Times New Roman" panose="02020603050405020304" pitchFamily="18" charset="0"/>
              <a:cs typeface="Times New Roman" panose="02020603050405020304" pitchFamily="18" charset="0"/>
            </a:endParaRPr>
          </a:p>
          <a:p>
            <a:pPr algn="just"/>
            <a:r>
              <a:rPr lang="tr-TR" sz="900" b="1" dirty="0" err="1">
                <a:latin typeface="Times New Roman" panose="02020603050405020304" pitchFamily="18" charset="0"/>
                <a:cs typeface="Times New Roman" panose="02020603050405020304" pitchFamily="18" charset="0"/>
              </a:rPr>
              <a:t>TÜYAP'ın</a:t>
            </a:r>
            <a:r>
              <a:rPr lang="tr-TR" sz="900" b="1" dirty="0">
                <a:latin typeface="Times New Roman" panose="02020603050405020304" pitchFamily="18" charset="0"/>
                <a:cs typeface="Times New Roman" panose="02020603050405020304" pitchFamily="18" charset="0"/>
              </a:rPr>
              <a:t> Etkinlik Sponsorluğu </a:t>
            </a:r>
            <a:r>
              <a:rPr lang="tr-TR" sz="900" dirty="0">
                <a:latin typeface="Times New Roman" panose="02020603050405020304" pitchFamily="18" charset="0"/>
                <a:cs typeface="Times New Roman" panose="02020603050405020304" pitchFamily="18" charset="0"/>
              </a:rPr>
              <a:t>ile gerçekleşen ve </a:t>
            </a:r>
            <a:r>
              <a:rPr lang="tr-TR" sz="900" b="1" dirty="0" err="1">
                <a:latin typeface="Times New Roman" panose="02020603050405020304" pitchFamily="18" charset="0"/>
                <a:cs typeface="Times New Roman" panose="02020603050405020304" pitchFamily="18" charset="0"/>
              </a:rPr>
              <a:t>SIBUR’un</a:t>
            </a:r>
            <a:r>
              <a:rPr lang="tr-TR" sz="900" b="1" dirty="0">
                <a:latin typeface="Times New Roman" panose="02020603050405020304" pitchFamily="18" charset="0"/>
                <a:cs typeface="Times New Roman" panose="02020603050405020304" pitchFamily="18" charset="0"/>
              </a:rPr>
              <a:t> Platin Sponsor</a:t>
            </a:r>
            <a:r>
              <a:rPr lang="tr-TR" sz="900" dirty="0">
                <a:latin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cs typeface="Times New Roman" panose="02020603050405020304" pitchFamily="18" charset="0"/>
              </a:rPr>
              <a:t>Balkan Plastik'in Yaka Kartı Sponsoru ve </a:t>
            </a:r>
            <a:r>
              <a:rPr lang="tr-TR" sz="900" b="1" dirty="0" err="1">
                <a:latin typeface="Times New Roman" panose="02020603050405020304" pitchFamily="18" charset="0"/>
                <a:cs typeface="Times New Roman" panose="02020603050405020304" pitchFamily="18" charset="0"/>
              </a:rPr>
              <a:t>CERTILOOP’un</a:t>
            </a:r>
            <a:r>
              <a:rPr lang="tr-TR" sz="900" b="1" dirty="0">
                <a:latin typeface="Times New Roman" panose="02020603050405020304" pitchFamily="18" charset="0"/>
                <a:cs typeface="Times New Roman" panose="02020603050405020304" pitchFamily="18" charset="0"/>
              </a:rPr>
              <a:t> Bronz Sponsor, </a:t>
            </a:r>
            <a:r>
              <a:rPr lang="tr-TR" sz="900" dirty="0">
                <a:latin typeface="Times New Roman" panose="02020603050405020304" pitchFamily="18" charset="0"/>
                <a:cs typeface="Times New Roman" panose="02020603050405020304" pitchFamily="18" charset="0"/>
              </a:rPr>
              <a:t>olduğu Konferansımıza gösterdiğiniz yoğun ilgi için teşekkür ederiz.</a:t>
            </a:r>
          </a:p>
          <a:p>
            <a:pPr algn="just"/>
            <a:br>
              <a:rPr lang="tr-TR" sz="900" b="1" dirty="0"/>
            </a:br>
            <a:endParaRPr lang="tr-TR" sz="900" dirty="0"/>
          </a:p>
          <a:p>
            <a:pPr algn="just"/>
            <a:endParaRPr lang="tr-TR" sz="900" dirty="0">
              <a:latin typeface="Times New Roman" panose="02020603050405020304" pitchFamily="18" charset="0"/>
              <a:cs typeface="Times New Roman" panose="02020603050405020304" pitchFamily="18" charset="0"/>
            </a:endParaRPr>
          </a:p>
          <a:p>
            <a:pPr algn="just"/>
            <a:endParaRPr lang="tr-TR" sz="900" dirty="0"/>
          </a:p>
        </p:txBody>
      </p:sp>
      <p:sp>
        <p:nvSpPr>
          <p:cNvPr id="3" name="Metin kutusu 2">
            <a:extLst>
              <a:ext uri="{FF2B5EF4-FFF2-40B4-BE49-F238E27FC236}">
                <a16:creationId xmlns:a16="http://schemas.microsoft.com/office/drawing/2014/main" id="{542120DC-AF42-4FA5-A1F4-F1E3194D0838}"/>
              </a:ext>
            </a:extLst>
          </p:cNvPr>
          <p:cNvSpPr txBox="1"/>
          <p:nvPr/>
        </p:nvSpPr>
        <p:spPr>
          <a:xfrm>
            <a:off x="505068" y="1499969"/>
            <a:ext cx="6625981" cy="369332"/>
          </a:xfrm>
          <a:prstGeom prst="rect">
            <a:avLst/>
          </a:prstGeom>
          <a:noFill/>
        </p:spPr>
        <p:txBody>
          <a:bodyPr wrap="square" rtlCol="0">
            <a:spAutoFit/>
          </a:bodyPr>
          <a:lstStyle/>
          <a:p>
            <a:pPr algn="ctr"/>
            <a:r>
              <a:rPr lang="tr-TR" sz="1800" b="1" dirty="0">
                <a:latin typeface="Times New Roman" panose="02020603050405020304" pitchFamily="18" charset="0"/>
                <a:cs typeface="Times New Roman" panose="02020603050405020304" pitchFamily="18" charset="0"/>
              </a:rPr>
              <a:t>PAGÇEV PLASTİK GERİ DÖNÜŞÜM KONFERANSI</a:t>
            </a:r>
            <a:endParaRPr lang="tr-TR"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5004D819-9017-46C3-9CAE-F36FEAC74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585" y="2070100"/>
            <a:ext cx="5235330" cy="336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8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TotalTime>
  <Words>3120</Words>
  <Application>Microsoft Office PowerPoint</Application>
  <PresentationFormat>Özel</PresentationFormat>
  <Paragraphs>140</Paragraphs>
  <Slides>10</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10</vt:i4>
      </vt:variant>
    </vt:vector>
  </HeadingPairs>
  <TitlesOfParts>
    <vt:vector size="17" baseType="lpstr">
      <vt:lpstr>Calibri</vt:lpstr>
      <vt:lpstr>Cambria</vt:lpstr>
      <vt:lpstr>Lucida Sans Unicode</vt:lpstr>
      <vt:lpstr>Tahoma</vt:lpstr>
      <vt:lpstr>Times New Roman</vt:lpstr>
      <vt:lpstr>Office Theme</vt:lpstr>
      <vt:lpstr>Image</vt:lpstr>
      <vt:lpstr>PowerPoint Sunusu</vt:lpstr>
      <vt:lpstr>PLASTİKTE DÖNGÜSELLİĞİ, REKABETÇİLİĞİ VE ŞEFFAFLIĞI ARTTIRMAK</vt:lpstr>
      <vt:lpstr>PLASTİKLERDE  DÖNGÜSEL EKONOMİ İÇİN ÖNCELİKLERİMİZ</vt:lpstr>
      <vt:lpstr>DÖNGÜSEL PLASTİKLERE GEÇİŞİ HIZLANDIRMAK</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Sıla Okur</dc:creator>
  <cp:lastModifiedBy>Ertan</cp:lastModifiedBy>
  <cp:revision>109</cp:revision>
  <dcterms:created xsi:type="dcterms:W3CDTF">2023-12-08T05:56:51Z</dcterms:created>
  <dcterms:modified xsi:type="dcterms:W3CDTF">2024-06-10T10:17:13Z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2023-12-06T00:00:00Z</vt:filetime>
  </property>
  <property fmtid="{D5CDD505-2E9C-101B-9397-08002B2CF9AE}" pid="3" name="Creator">
    <vt:lpwstr>Adobe InDesign 18.5 (Windows)</vt:lpwstr>
  </property>
  <property fmtid="{D5CDD505-2E9C-101B-9397-08002B2CF9AE}" pid="4" name="LastSaved">
    <vt:filetime>2023-12-08T00:00:00Z</vt:filetime>
  </property>
  <property fmtid="{D5CDD505-2E9C-101B-9397-08002B2CF9AE}" pid="5" name="Producer">
    <vt:lpwstr>Adobe PDF Library 17.0</vt:lpwstr>
  </property>
</Properties>
</file>